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6" r:id="rId2"/>
    <p:sldId id="590" r:id="rId3"/>
    <p:sldId id="284" r:id="rId4"/>
    <p:sldId id="594" r:id="rId5"/>
    <p:sldId id="448" r:id="rId6"/>
    <p:sldId id="597" r:id="rId7"/>
    <p:sldId id="598" r:id="rId8"/>
    <p:sldId id="599" r:id="rId9"/>
    <p:sldId id="506" r:id="rId10"/>
    <p:sldId id="584" r:id="rId11"/>
    <p:sldId id="586" r:id="rId12"/>
    <p:sldId id="587" r:id="rId13"/>
    <p:sldId id="600" r:id="rId14"/>
    <p:sldId id="588" r:id="rId15"/>
    <p:sldId id="589" r:id="rId16"/>
    <p:sldId id="595" r:id="rId17"/>
    <p:sldId id="585" r:id="rId18"/>
    <p:sldId id="583" r:id="rId19"/>
    <p:sldId id="601" r:id="rId20"/>
    <p:sldId id="499" r:id="rId21"/>
    <p:sldId id="603" r:id="rId22"/>
    <p:sldId id="554" r:id="rId23"/>
    <p:sldId id="553" r:id="rId24"/>
    <p:sldId id="591" r:id="rId25"/>
    <p:sldId id="555" r:id="rId26"/>
    <p:sldId id="592" r:id="rId27"/>
    <p:sldId id="515" r:id="rId28"/>
    <p:sldId id="556" r:id="rId29"/>
    <p:sldId id="558" r:id="rId30"/>
    <p:sldId id="561" r:id="rId31"/>
    <p:sldId id="560" r:id="rId32"/>
    <p:sldId id="562" r:id="rId33"/>
    <p:sldId id="563" r:id="rId34"/>
    <p:sldId id="564" r:id="rId35"/>
    <p:sldId id="565" r:id="rId36"/>
    <p:sldId id="557" r:id="rId37"/>
    <p:sldId id="574" r:id="rId38"/>
    <p:sldId id="593" r:id="rId39"/>
    <p:sldId id="573" r:id="rId40"/>
    <p:sldId id="576" r:id="rId41"/>
    <p:sldId id="577" r:id="rId42"/>
    <p:sldId id="578" r:id="rId43"/>
    <p:sldId id="579" r:id="rId44"/>
    <p:sldId id="517" r:id="rId45"/>
    <p:sldId id="518" r:id="rId46"/>
    <p:sldId id="580" r:id="rId47"/>
    <p:sldId id="582" r:id="rId48"/>
    <p:sldId id="460" r:id="rId49"/>
    <p:sldId id="596"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50" autoAdjust="0"/>
    <p:restoredTop sz="94660"/>
  </p:normalViewPr>
  <p:slideViewPr>
    <p:cSldViewPr snapToGrid="0" snapToObjects="1">
      <p:cViewPr varScale="1">
        <p:scale>
          <a:sx n="105" d="100"/>
          <a:sy n="105" d="100"/>
        </p:scale>
        <p:origin x="225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0B05BE-B0E2-427C-8112-24770BBAD567}"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tr-TR"/>
        </a:p>
      </dgm:t>
    </dgm:pt>
    <dgm:pt modelId="{EA73767E-DEDE-435C-963D-158041B318F4}">
      <dgm:prSet phldrT="[Metin]" custT="1"/>
      <dgm:spPr>
        <a:solidFill>
          <a:schemeClr val="accent3">
            <a:lumMod val="60000"/>
            <a:lumOff val="40000"/>
            <a:alpha val="90000"/>
          </a:schemeClr>
        </a:solidFill>
        <a:ln>
          <a:solidFill>
            <a:schemeClr val="accent3">
              <a:lumMod val="75000"/>
            </a:schemeClr>
          </a:solidFill>
        </a:ln>
      </dgm:spPr>
      <dgm:t>
        <a:bodyPr/>
        <a:lstStyle/>
        <a:p>
          <a:r>
            <a:rPr lang="tr-TR" sz="2000" b="1" i="0" dirty="0">
              <a:latin typeface="Candara" pitchFamily="34" charset="0"/>
              <a:cs typeface="Calibri" pitchFamily="34" charset="0"/>
            </a:rPr>
            <a:t>Rektörlük</a:t>
          </a:r>
        </a:p>
      </dgm:t>
    </dgm:pt>
    <dgm:pt modelId="{9B668632-B759-4DB6-A259-D2235A1BC963}" type="parTrans" cxnId="{2EEFCB4C-1AC2-4BE3-B4AF-B71FE2DFD21D}">
      <dgm:prSet/>
      <dgm:spPr/>
      <dgm:t>
        <a:bodyPr/>
        <a:lstStyle/>
        <a:p>
          <a:endParaRPr lang="tr-TR"/>
        </a:p>
      </dgm:t>
    </dgm:pt>
    <dgm:pt modelId="{E207AB87-B0BD-4150-8F08-F6648F534E1D}" type="sibTrans" cxnId="{2EEFCB4C-1AC2-4BE3-B4AF-B71FE2DFD21D}">
      <dgm:prSet/>
      <dgm:spPr/>
      <dgm:t>
        <a:bodyPr/>
        <a:lstStyle/>
        <a:p>
          <a:endParaRPr lang="tr-TR"/>
        </a:p>
      </dgm:t>
    </dgm:pt>
    <dgm:pt modelId="{6FE07896-AF2F-4ABC-A551-CC77C4B417E0}">
      <dgm:prSet phldrT="[Metin]" custT="1"/>
      <dgm:spPr>
        <a:solidFill>
          <a:schemeClr val="accent3">
            <a:lumMod val="60000"/>
            <a:lumOff val="40000"/>
            <a:alpha val="90000"/>
          </a:schemeClr>
        </a:solidFill>
        <a:ln>
          <a:solidFill>
            <a:schemeClr val="accent3">
              <a:lumMod val="75000"/>
            </a:schemeClr>
          </a:solidFill>
        </a:ln>
      </dgm:spPr>
      <dgm:t>
        <a:bodyPr/>
        <a:lstStyle/>
        <a:p>
          <a:r>
            <a:rPr lang="tr-TR" sz="1500" b="1" i="0" dirty="0">
              <a:latin typeface="Candara" pitchFamily="34" charset="0"/>
              <a:cs typeface="Calibri" pitchFamily="34" charset="0"/>
            </a:rPr>
            <a:t>Akademik Teşvik Düzenleme, Denetleme ve İtiraz Komisyonu</a:t>
          </a:r>
        </a:p>
      </dgm:t>
    </dgm:pt>
    <dgm:pt modelId="{23BC11B5-0DDB-46FD-8E62-3EFC3C082947}" type="parTrans" cxnId="{F1ED1BB6-279A-43E3-BE87-0B5011A8D2AA}">
      <dgm:prSet/>
      <dgm:spPr/>
      <dgm:t>
        <a:bodyPr/>
        <a:lstStyle/>
        <a:p>
          <a:endParaRPr lang="tr-TR"/>
        </a:p>
      </dgm:t>
    </dgm:pt>
    <dgm:pt modelId="{E119E0C0-FC21-472A-8235-8445166EAF30}" type="sibTrans" cxnId="{F1ED1BB6-279A-43E3-BE87-0B5011A8D2AA}">
      <dgm:prSet/>
      <dgm:spPr/>
      <dgm:t>
        <a:bodyPr/>
        <a:lstStyle/>
        <a:p>
          <a:endParaRPr lang="tr-TR"/>
        </a:p>
      </dgm:t>
    </dgm:pt>
    <dgm:pt modelId="{693A1177-1017-4555-83FC-9D58E0A5EA9E}">
      <dgm:prSet phldrT="[Metin]" custT="1"/>
      <dgm:spPr>
        <a:solidFill>
          <a:schemeClr val="accent3">
            <a:lumMod val="60000"/>
            <a:lumOff val="40000"/>
            <a:alpha val="90000"/>
          </a:schemeClr>
        </a:solidFill>
        <a:ln>
          <a:solidFill>
            <a:schemeClr val="accent3">
              <a:lumMod val="75000"/>
            </a:schemeClr>
          </a:solidFill>
        </a:ln>
      </dgm:spPr>
      <dgm:t>
        <a:bodyPr/>
        <a:lstStyle/>
        <a:p>
          <a:r>
            <a:rPr lang="tr-TR" sz="1500" b="1" dirty="0">
              <a:latin typeface="Candara" pitchFamily="34" charset="0"/>
              <a:cs typeface="Calibri" pitchFamily="34" charset="0"/>
            </a:rPr>
            <a:t>Birim Akademik Teşvik Başvuru ve İnceleme Komisyonu</a:t>
          </a:r>
        </a:p>
      </dgm:t>
    </dgm:pt>
    <dgm:pt modelId="{F876D982-0AA2-4895-AD50-1887D0F5A381}" type="parTrans" cxnId="{88EFCFD3-0236-474C-A9FD-0F238B457CFC}">
      <dgm:prSet/>
      <dgm:spPr/>
      <dgm:t>
        <a:bodyPr/>
        <a:lstStyle/>
        <a:p>
          <a:endParaRPr lang="tr-TR"/>
        </a:p>
      </dgm:t>
    </dgm:pt>
    <dgm:pt modelId="{5FC29FDA-8F7C-4937-B673-F99625DB3345}" type="sibTrans" cxnId="{88EFCFD3-0236-474C-A9FD-0F238B457CFC}">
      <dgm:prSet/>
      <dgm:spPr/>
      <dgm:t>
        <a:bodyPr/>
        <a:lstStyle/>
        <a:p>
          <a:endParaRPr lang="tr-TR"/>
        </a:p>
      </dgm:t>
    </dgm:pt>
    <dgm:pt modelId="{AF14F04D-908F-497F-88E1-02D965594CBA}">
      <dgm:prSet phldrT="[Metin]" custT="1"/>
      <dgm:spPr>
        <a:solidFill>
          <a:schemeClr val="accent3">
            <a:lumMod val="60000"/>
            <a:lumOff val="40000"/>
            <a:alpha val="90000"/>
          </a:schemeClr>
        </a:solidFill>
        <a:ln>
          <a:solidFill>
            <a:schemeClr val="accent3">
              <a:lumMod val="75000"/>
            </a:schemeClr>
          </a:solidFill>
        </a:ln>
      </dgm:spPr>
      <dgm:t>
        <a:bodyPr/>
        <a:lstStyle/>
        <a:p>
          <a:r>
            <a:rPr lang="tr-TR" sz="1500" b="1" i="0" dirty="0">
              <a:latin typeface="Candara" pitchFamily="34" charset="0"/>
              <a:cs typeface="Calibri" pitchFamily="34" charset="0"/>
            </a:rPr>
            <a:t>Başvuru Sahibi</a:t>
          </a:r>
        </a:p>
        <a:p>
          <a:r>
            <a:rPr lang="tr-TR" sz="1500" b="1" i="0" dirty="0">
              <a:latin typeface="Candara" pitchFamily="34" charset="0"/>
              <a:cs typeface="Calibri" pitchFamily="34" charset="0"/>
            </a:rPr>
            <a:t>Öğretim Elemanları</a:t>
          </a:r>
        </a:p>
      </dgm:t>
    </dgm:pt>
    <dgm:pt modelId="{A44A3829-D379-45BA-A51D-4C1B5005225D}" type="parTrans" cxnId="{5444F6DC-9623-40DE-B3F5-B2501F88B376}">
      <dgm:prSet/>
      <dgm:spPr/>
      <dgm:t>
        <a:bodyPr/>
        <a:lstStyle/>
        <a:p>
          <a:endParaRPr lang="tr-TR"/>
        </a:p>
      </dgm:t>
    </dgm:pt>
    <dgm:pt modelId="{67048ED6-38FA-4A72-B479-B7AB8A57849C}" type="sibTrans" cxnId="{5444F6DC-9623-40DE-B3F5-B2501F88B376}">
      <dgm:prSet/>
      <dgm:spPr/>
      <dgm:t>
        <a:bodyPr/>
        <a:lstStyle/>
        <a:p>
          <a:endParaRPr lang="tr-TR"/>
        </a:p>
      </dgm:t>
    </dgm:pt>
    <dgm:pt modelId="{16095D7B-D3AA-4777-9936-5FFEADCB5A59}" type="pres">
      <dgm:prSet presAssocID="{2B0B05BE-B0E2-427C-8112-24770BBAD567}" presName="compositeShape" presStyleCnt="0">
        <dgm:presLayoutVars>
          <dgm:dir/>
          <dgm:resizeHandles/>
        </dgm:presLayoutVars>
      </dgm:prSet>
      <dgm:spPr/>
    </dgm:pt>
    <dgm:pt modelId="{D4BF4AF4-AB6D-4645-9AC5-D9521B462365}" type="pres">
      <dgm:prSet presAssocID="{2B0B05BE-B0E2-427C-8112-24770BBAD567}" presName="pyramid" presStyleLbl="node1" presStyleIdx="0" presStyleCnt="1"/>
      <dgm:spPr>
        <a:solidFill>
          <a:schemeClr val="accent3">
            <a:lumMod val="75000"/>
          </a:schemeClr>
        </a:solidFill>
      </dgm:spPr>
    </dgm:pt>
    <dgm:pt modelId="{F78A5BBA-9C1C-4971-85AC-34986DA6FC8B}" type="pres">
      <dgm:prSet presAssocID="{2B0B05BE-B0E2-427C-8112-24770BBAD567}" presName="theList" presStyleCnt="0"/>
      <dgm:spPr/>
    </dgm:pt>
    <dgm:pt modelId="{9462A4E2-6AB2-41C9-99D4-C46515F7F908}" type="pres">
      <dgm:prSet presAssocID="{EA73767E-DEDE-435C-963D-158041B318F4}" presName="aNode" presStyleLbl="fgAcc1" presStyleIdx="0" presStyleCnt="4">
        <dgm:presLayoutVars>
          <dgm:bulletEnabled val="1"/>
        </dgm:presLayoutVars>
      </dgm:prSet>
      <dgm:spPr/>
    </dgm:pt>
    <dgm:pt modelId="{80F2DB71-7509-4973-9FD0-47CED1561296}" type="pres">
      <dgm:prSet presAssocID="{EA73767E-DEDE-435C-963D-158041B318F4}" presName="aSpace" presStyleCnt="0"/>
      <dgm:spPr/>
    </dgm:pt>
    <dgm:pt modelId="{4DFBA6FB-4816-4DBA-944F-066ED1EEDE1D}" type="pres">
      <dgm:prSet presAssocID="{6FE07896-AF2F-4ABC-A551-CC77C4B417E0}" presName="aNode" presStyleLbl="fgAcc1" presStyleIdx="1" presStyleCnt="4">
        <dgm:presLayoutVars>
          <dgm:bulletEnabled val="1"/>
        </dgm:presLayoutVars>
      </dgm:prSet>
      <dgm:spPr/>
    </dgm:pt>
    <dgm:pt modelId="{719CAA65-3EC3-4B12-9105-577947BC87EA}" type="pres">
      <dgm:prSet presAssocID="{6FE07896-AF2F-4ABC-A551-CC77C4B417E0}" presName="aSpace" presStyleCnt="0"/>
      <dgm:spPr/>
    </dgm:pt>
    <dgm:pt modelId="{D6E546C8-0D0D-45B4-862A-998867667735}" type="pres">
      <dgm:prSet presAssocID="{693A1177-1017-4555-83FC-9D58E0A5EA9E}" presName="aNode" presStyleLbl="fgAcc1" presStyleIdx="2" presStyleCnt="4">
        <dgm:presLayoutVars>
          <dgm:bulletEnabled val="1"/>
        </dgm:presLayoutVars>
      </dgm:prSet>
      <dgm:spPr/>
    </dgm:pt>
    <dgm:pt modelId="{A13E52F6-D341-4BF6-BA8E-A8CBAA2B69DB}" type="pres">
      <dgm:prSet presAssocID="{693A1177-1017-4555-83FC-9D58E0A5EA9E}" presName="aSpace" presStyleCnt="0"/>
      <dgm:spPr/>
    </dgm:pt>
    <dgm:pt modelId="{B2320944-16F1-4D68-8C45-B61D37117F5F}" type="pres">
      <dgm:prSet presAssocID="{AF14F04D-908F-497F-88E1-02D965594CBA}" presName="aNode" presStyleLbl="fgAcc1" presStyleIdx="3" presStyleCnt="4">
        <dgm:presLayoutVars>
          <dgm:bulletEnabled val="1"/>
        </dgm:presLayoutVars>
      </dgm:prSet>
      <dgm:spPr/>
    </dgm:pt>
    <dgm:pt modelId="{97A31F7F-FD20-4C75-84AD-2033F7EFA0F9}" type="pres">
      <dgm:prSet presAssocID="{AF14F04D-908F-497F-88E1-02D965594CBA}" presName="aSpace" presStyleCnt="0"/>
      <dgm:spPr/>
    </dgm:pt>
  </dgm:ptLst>
  <dgm:cxnLst>
    <dgm:cxn modelId="{45DC1820-4758-4AFE-83F7-DC0D5D5E0178}" type="presOf" srcId="{EA73767E-DEDE-435C-963D-158041B318F4}" destId="{9462A4E2-6AB2-41C9-99D4-C46515F7F908}" srcOrd="0" destOrd="0" presId="urn:microsoft.com/office/officeart/2005/8/layout/pyramid2"/>
    <dgm:cxn modelId="{2EEFCB4C-1AC2-4BE3-B4AF-B71FE2DFD21D}" srcId="{2B0B05BE-B0E2-427C-8112-24770BBAD567}" destId="{EA73767E-DEDE-435C-963D-158041B318F4}" srcOrd="0" destOrd="0" parTransId="{9B668632-B759-4DB6-A259-D2235A1BC963}" sibTransId="{E207AB87-B0BD-4150-8F08-F6648F534E1D}"/>
    <dgm:cxn modelId="{875E6483-B838-451F-8FD1-7EF29E2F224F}" type="presOf" srcId="{2B0B05BE-B0E2-427C-8112-24770BBAD567}" destId="{16095D7B-D3AA-4777-9936-5FFEADCB5A59}" srcOrd="0" destOrd="0" presId="urn:microsoft.com/office/officeart/2005/8/layout/pyramid2"/>
    <dgm:cxn modelId="{4DDE3787-AB72-4233-835D-80A1E59680EC}" type="presOf" srcId="{AF14F04D-908F-497F-88E1-02D965594CBA}" destId="{B2320944-16F1-4D68-8C45-B61D37117F5F}" srcOrd="0" destOrd="0" presId="urn:microsoft.com/office/officeart/2005/8/layout/pyramid2"/>
    <dgm:cxn modelId="{F1ED1BB6-279A-43E3-BE87-0B5011A8D2AA}" srcId="{2B0B05BE-B0E2-427C-8112-24770BBAD567}" destId="{6FE07896-AF2F-4ABC-A551-CC77C4B417E0}" srcOrd="1" destOrd="0" parTransId="{23BC11B5-0DDB-46FD-8E62-3EFC3C082947}" sibTransId="{E119E0C0-FC21-472A-8235-8445166EAF30}"/>
    <dgm:cxn modelId="{88EFCFD3-0236-474C-A9FD-0F238B457CFC}" srcId="{2B0B05BE-B0E2-427C-8112-24770BBAD567}" destId="{693A1177-1017-4555-83FC-9D58E0A5EA9E}" srcOrd="2" destOrd="0" parTransId="{F876D982-0AA2-4895-AD50-1887D0F5A381}" sibTransId="{5FC29FDA-8F7C-4937-B673-F99625DB3345}"/>
    <dgm:cxn modelId="{5444F6DC-9623-40DE-B3F5-B2501F88B376}" srcId="{2B0B05BE-B0E2-427C-8112-24770BBAD567}" destId="{AF14F04D-908F-497F-88E1-02D965594CBA}" srcOrd="3" destOrd="0" parTransId="{A44A3829-D379-45BA-A51D-4C1B5005225D}" sibTransId="{67048ED6-38FA-4A72-B479-B7AB8A57849C}"/>
    <dgm:cxn modelId="{E92BF0E0-B5FB-4998-BB02-E47E6587BEC8}" type="presOf" srcId="{693A1177-1017-4555-83FC-9D58E0A5EA9E}" destId="{D6E546C8-0D0D-45B4-862A-998867667735}" srcOrd="0" destOrd="0" presId="urn:microsoft.com/office/officeart/2005/8/layout/pyramid2"/>
    <dgm:cxn modelId="{4FDF66ED-C580-4399-9ABB-E65091608D1D}" type="presOf" srcId="{6FE07896-AF2F-4ABC-A551-CC77C4B417E0}" destId="{4DFBA6FB-4816-4DBA-944F-066ED1EEDE1D}" srcOrd="0" destOrd="0" presId="urn:microsoft.com/office/officeart/2005/8/layout/pyramid2"/>
    <dgm:cxn modelId="{ABC699EA-C93B-4DAE-989B-5DCBB7F72FED}" type="presParOf" srcId="{16095D7B-D3AA-4777-9936-5FFEADCB5A59}" destId="{D4BF4AF4-AB6D-4645-9AC5-D9521B462365}" srcOrd="0" destOrd="0" presId="urn:microsoft.com/office/officeart/2005/8/layout/pyramid2"/>
    <dgm:cxn modelId="{19182B54-2AB0-42C1-A1DC-0FFB305F636D}" type="presParOf" srcId="{16095D7B-D3AA-4777-9936-5FFEADCB5A59}" destId="{F78A5BBA-9C1C-4971-85AC-34986DA6FC8B}" srcOrd="1" destOrd="0" presId="urn:microsoft.com/office/officeart/2005/8/layout/pyramid2"/>
    <dgm:cxn modelId="{04112A7D-3C61-4D52-8D2B-D3BE1E976A35}" type="presParOf" srcId="{F78A5BBA-9C1C-4971-85AC-34986DA6FC8B}" destId="{9462A4E2-6AB2-41C9-99D4-C46515F7F908}" srcOrd="0" destOrd="0" presId="urn:microsoft.com/office/officeart/2005/8/layout/pyramid2"/>
    <dgm:cxn modelId="{C84E971D-2401-4697-ADC3-8E2D8A09A4AD}" type="presParOf" srcId="{F78A5BBA-9C1C-4971-85AC-34986DA6FC8B}" destId="{80F2DB71-7509-4973-9FD0-47CED1561296}" srcOrd="1" destOrd="0" presId="urn:microsoft.com/office/officeart/2005/8/layout/pyramid2"/>
    <dgm:cxn modelId="{C393A8F0-A247-4776-A3F7-F8244A99E2AF}" type="presParOf" srcId="{F78A5BBA-9C1C-4971-85AC-34986DA6FC8B}" destId="{4DFBA6FB-4816-4DBA-944F-066ED1EEDE1D}" srcOrd="2" destOrd="0" presId="urn:microsoft.com/office/officeart/2005/8/layout/pyramid2"/>
    <dgm:cxn modelId="{782361E0-3A1C-453A-9056-C5C83E201086}" type="presParOf" srcId="{F78A5BBA-9C1C-4971-85AC-34986DA6FC8B}" destId="{719CAA65-3EC3-4B12-9105-577947BC87EA}" srcOrd="3" destOrd="0" presId="urn:microsoft.com/office/officeart/2005/8/layout/pyramid2"/>
    <dgm:cxn modelId="{217F11B6-866F-4EBB-90A3-8D42DE2CB8E6}" type="presParOf" srcId="{F78A5BBA-9C1C-4971-85AC-34986DA6FC8B}" destId="{D6E546C8-0D0D-45B4-862A-998867667735}" srcOrd="4" destOrd="0" presId="urn:microsoft.com/office/officeart/2005/8/layout/pyramid2"/>
    <dgm:cxn modelId="{A9111E2A-C9A9-4753-A5DF-D6DB2EF4F7A8}" type="presParOf" srcId="{F78A5BBA-9C1C-4971-85AC-34986DA6FC8B}" destId="{A13E52F6-D341-4BF6-BA8E-A8CBAA2B69DB}" srcOrd="5" destOrd="0" presId="urn:microsoft.com/office/officeart/2005/8/layout/pyramid2"/>
    <dgm:cxn modelId="{8DC664DC-D701-497D-8032-5AC84710D6EC}" type="presParOf" srcId="{F78A5BBA-9C1C-4971-85AC-34986DA6FC8B}" destId="{B2320944-16F1-4D68-8C45-B61D37117F5F}" srcOrd="6" destOrd="0" presId="urn:microsoft.com/office/officeart/2005/8/layout/pyramid2"/>
    <dgm:cxn modelId="{1894EE50-620D-4803-B10F-D73A6FFA79B9}" type="presParOf" srcId="{F78A5BBA-9C1C-4971-85AC-34986DA6FC8B}" destId="{97A31F7F-FD20-4C75-84AD-2033F7EFA0F9}"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F4AF4-AB6D-4645-9AC5-D9521B462365}">
      <dsp:nvSpPr>
        <dsp:cNvPr id="0" name=""/>
        <dsp:cNvSpPr/>
      </dsp:nvSpPr>
      <dsp:spPr>
        <a:xfrm>
          <a:off x="901263" y="0"/>
          <a:ext cx="4440238" cy="4440238"/>
        </a:xfrm>
        <a:prstGeom prst="triangle">
          <a:avLst/>
        </a:prstGeom>
        <a:solidFill>
          <a:schemeClr val="accent3">
            <a:lumMod val="7500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62A4E2-6AB2-41C9-99D4-C46515F7F908}">
      <dsp:nvSpPr>
        <dsp:cNvPr id="0" name=""/>
        <dsp:cNvSpPr/>
      </dsp:nvSpPr>
      <dsp:spPr>
        <a:xfrm>
          <a:off x="3121382" y="444457"/>
          <a:ext cx="2886154" cy="789182"/>
        </a:xfrm>
        <a:prstGeom prst="roundRect">
          <a:avLst/>
        </a:prstGeom>
        <a:solidFill>
          <a:schemeClr val="accent3">
            <a:lumMod val="60000"/>
            <a:lumOff val="40000"/>
            <a:alpha val="90000"/>
          </a:schemeClr>
        </a:solidFill>
        <a:ln w="3175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b="1" i="0" kern="1200" dirty="0">
              <a:latin typeface="Candara" pitchFamily="34" charset="0"/>
              <a:cs typeface="Calibri" pitchFamily="34" charset="0"/>
            </a:rPr>
            <a:t>Rektörlük</a:t>
          </a:r>
        </a:p>
      </dsp:txBody>
      <dsp:txXfrm>
        <a:off x="3159907" y="482982"/>
        <a:ext cx="2809104" cy="712132"/>
      </dsp:txXfrm>
    </dsp:sp>
    <dsp:sp modelId="{4DFBA6FB-4816-4DBA-944F-066ED1EEDE1D}">
      <dsp:nvSpPr>
        <dsp:cNvPr id="0" name=""/>
        <dsp:cNvSpPr/>
      </dsp:nvSpPr>
      <dsp:spPr>
        <a:xfrm>
          <a:off x="3121382" y="1332288"/>
          <a:ext cx="2886154" cy="789182"/>
        </a:xfrm>
        <a:prstGeom prst="roundRect">
          <a:avLst/>
        </a:prstGeom>
        <a:solidFill>
          <a:schemeClr val="accent3">
            <a:lumMod val="60000"/>
            <a:lumOff val="40000"/>
            <a:alpha val="90000"/>
          </a:schemeClr>
        </a:solidFill>
        <a:ln w="3175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b="1" i="0" kern="1200" dirty="0">
              <a:latin typeface="Candara" pitchFamily="34" charset="0"/>
              <a:cs typeface="Calibri" pitchFamily="34" charset="0"/>
            </a:rPr>
            <a:t>Akademik Teşvik Düzenleme, Denetleme ve İtiraz Komisyonu</a:t>
          </a:r>
        </a:p>
      </dsp:txBody>
      <dsp:txXfrm>
        <a:off x="3159907" y="1370813"/>
        <a:ext cx="2809104" cy="712132"/>
      </dsp:txXfrm>
    </dsp:sp>
    <dsp:sp modelId="{D6E546C8-0D0D-45B4-862A-998867667735}">
      <dsp:nvSpPr>
        <dsp:cNvPr id="0" name=""/>
        <dsp:cNvSpPr/>
      </dsp:nvSpPr>
      <dsp:spPr>
        <a:xfrm>
          <a:off x="3121382" y="2220118"/>
          <a:ext cx="2886154" cy="789182"/>
        </a:xfrm>
        <a:prstGeom prst="roundRect">
          <a:avLst/>
        </a:prstGeom>
        <a:solidFill>
          <a:schemeClr val="accent3">
            <a:lumMod val="60000"/>
            <a:lumOff val="40000"/>
            <a:alpha val="90000"/>
          </a:schemeClr>
        </a:solidFill>
        <a:ln w="3175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b="1" kern="1200" dirty="0">
              <a:latin typeface="Candara" pitchFamily="34" charset="0"/>
              <a:cs typeface="Calibri" pitchFamily="34" charset="0"/>
            </a:rPr>
            <a:t>Birim Akademik Teşvik Başvuru ve İnceleme Komisyonu</a:t>
          </a:r>
        </a:p>
      </dsp:txBody>
      <dsp:txXfrm>
        <a:off x="3159907" y="2258643"/>
        <a:ext cx="2809104" cy="712132"/>
      </dsp:txXfrm>
    </dsp:sp>
    <dsp:sp modelId="{B2320944-16F1-4D68-8C45-B61D37117F5F}">
      <dsp:nvSpPr>
        <dsp:cNvPr id="0" name=""/>
        <dsp:cNvSpPr/>
      </dsp:nvSpPr>
      <dsp:spPr>
        <a:xfrm>
          <a:off x="3121382" y="3107949"/>
          <a:ext cx="2886154" cy="789182"/>
        </a:xfrm>
        <a:prstGeom prst="roundRect">
          <a:avLst/>
        </a:prstGeom>
        <a:solidFill>
          <a:schemeClr val="accent3">
            <a:lumMod val="60000"/>
            <a:lumOff val="40000"/>
            <a:alpha val="90000"/>
          </a:schemeClr>
        </a:solidFill>
        <a:ln w="3175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tr-TR" sz="1500" b="1" i="0" kern="1200" dirty="0">
              <a:latin typeface="Candara" pitchFamily="34" charset="0"/>
              <a:cs typeface="Calibri" pitchFamily="34" charset="0"/>
            </a:rPr>
            <a:t>Başvuru Sahibi</a:t>
          </a:r>
        </a:p>
        <a:p>
          <a:pPr marL="0" lvl="0" indent="0" algn="ctr" defTabSz="666750">
            <a:lnSpc>
              <a:spcPct val="90000"/>
            </a:lnSpc>
            <a:spcBef>
              <a:spcPct val="0"/>
            </a:spcBef>
            <a:spcAft>
              <a:spcPct val="35000"/>
            </a:spcAft>
            <a:buNone/>
          </a:pPr>
          <a:r>
            <a:rPr lang="tr-TR" sz="1500" b="1" i="0" kern="1200" dirty="0">
              <a:latin typeface="Candara" pitchFamily="34" charset="0"/>
              <a:cs typeface="Calibri" pitchFamily="34" charset="0"/>
            </a:rPr>
            <a:t>Öğretim Elemanları</a:t>
          </a:r>
        </a:p>
      </dsp:txBody>
      <dsp:txXfrm>
        <a:off x="3159907" y="3146474"/>
        <a:ext cx="2809104" cy="71213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C08125-3D0C-4902-92C6-377102AED8DC}" type="datetimeFigureOut">
              <a:rPr lang="tr-TR" smtClean="0"/>
              <a:t>8.01.2026</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7B2860-783D-4543-8F36-62048B443178}" type="slidenum">
              <a:rPr lang="tr-TR" smtClean="0"/>
              <a:t>‹#›</a:t>
            </a:fld>
            <a:endParaRPr lang="tr-TR"/>
          </a:p>
        </p:txBody>
      </p:sp>
    </p:spTree>
    <p:extLst>
      <p:ext uri="{BB962C8B-B14F-4D97-AF65-F5344CB8AC3E}">
        <p14:creationId xmlns:p14="http://schemas.microsoft.com/office/powerpoint/2010/main" val="2329800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C7B2860-783D-4543-8F36-62048B443178}" type="slidenum">
              <a:rPr lang="tr-TR" smtClean="0"/>
              <a:t>29</a:t>
            </a:fld>
            <a:endParaRPr lang="tr-TR"/>
          </a:p>
        </p:txBody>
      </p:sp>
    </p:spTree>
    <p:extLst>
      <p:ext uri="{BB962C8B-B14F-4D97-AF65-F5344CB8AC3E}">
        <p14:creationId xmlns:p14="http://schemas.microsoft.com/office/powerpoint/2010/main" val="3061397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C7B2860-783D-4543-8F36-62048B443178}" type="slidenum">
              <a:rPr lang="tr-TR" smtClean="0"/>
              <a:t>43</a:t>
            </a:fld>
            <a:endParaRPr lang="tr-TR"/>
          </a:p>
        </p:txBody>
      </p:sp>
    </p:spTree>
    <p:extLst>
      <p:ext uri="{BB962C8B-B14F-4D97-AF65-F5344CB8AC3E}">
        <p14:creationId xmlns:p14="http://schemas.microsoft.com/office/powerpoint/2010/main" val="4088993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C7B2860-783D-4543-8F36-62048B443178}" type="slidenum">
              <a:rPr lang="tr-TR" smtClean="0"/>
              <a:t>46</a:t>
            </a:fld>
            <a:endParaRPr lang="tr-TR"/>
          </a:p>
        </p:txBody>
      </p:sp>
    </p:spTree>
    <p:extLst>
      <p:ext uri="{BB962C8B-B14F-4D97-AF65-F5344CB8AC3E}">
        <p14:creationId xmlns:p14="http://schemas.microsoft.com/office/powerpoint/2010/main" val="1751462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C7B2860-783D-4543-8F36-62048B443178}" type="slidenum">
              <a:rPr lang="tr-TR" smtClean="0"/>
              <a:t>47</a:t>
            </a:fld>
            <a:endParaRPr lang="tr-TR"/>
          </a:p>
        </p:txBody>
      </p:sp>
    </p:spTree>
    <p:extLst>
      <p:ext uri="{BB962C8B-B14F-4D97-AF65-F5344CB8AC3E}">
        <p14:creationId xmlns:p14="http://schemas.microsoft.com/office/powerpoint/2010/main" val="2728355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C7B2860-783D-4543-8F36-62048B443178}" type="slidenum">
              <a:rPr lang="tr-TR" smtClean="0"/>
              <a:t>30</a:t>
            </a:fld>
            <a:endParaRPr lang="tr-TR"/>
          </a:p>
        </p:txBody>
      </p:sp>
    </p:spTree>
    <p:extLst>
      <p:ext uri="{BB962C8B-B14F-4D97-AF65-F5344CB8AC3E}">
        <p14:creationId xmlns:p14="http://schemas.microsoft.com/office/powerpoint/2010/main" val="1653263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C7B2860-783D-4543-8F36-62048B443178}" type="slidenum">
              <a:rPr lang="tr-TR" smtClean="0"/>
              <a:t>31</a:t>
            </a:fld>
            <a:endParaRPr lang="tr-TR"/>
          </a:p>
        </p:txBody>
      </p:sp>
    </p:spTree>
    <p:extLst>
      <p:ext uri="{BB962C8B-B14F-4D97-AF65-F5344CB8AC3E}">
        <p14:creationId xmlns:p14="http://schemas.microsoft.com/office/powerpoint/2010/main" val="582065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C7B2860-783D-4543-8F36-62048B443178}" type="slidenum">
              <a:rPr lang="tr-TR" smtClean="0"/>
              <a:t>34</a:t>
            </a:fld>
            <a:endParaRPr lang="tr-TR"/>
          </a:p>
        </p:txBody>
      </p:sp>
    </p:spTree>
    <p:extLst>
      <p:ext uri="{BB962C8B-B14F-4D97-AF65-F5344CB8AC3E}">
        <p14:creationId xmlns:p14="http://schemas.microsoft.com/office/powerpoint/2010/main" val="2637427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C7B2860-783D-4543-8F36-62048B443178}" type="slidenum">
              <a:rPr lang="tr-TR" smtClean="0"/>
              <a:t>35</a:t>
            </a:fld>
            <a:endParaRPr lang="tr-TR"/>
          </a:p>
        </p:txBody>
      </p:sp>
    </p:spTree>
    <p:extLst>
      <p:ext uri="{BB962C8B-B14F-4D97-AF65-F5344CB8AC3E}">
        <p14:creationId xmlns:p14="http://schemas.microsoft.com/office/powerpoint/2010/main" val="802019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C7B2860-783D-4543-8F36-62048B443178}" type="slidenum">
              <a:rPr lang="tr-TR" smtClean="0"/>
              <a:t>37</a:t>
            </a:fld>
            <a:endParaRPr lang="tr-TR"/>
          </a:p>
        </p:txBody>
      </p:sp>
    </p:spTree>
    <p:extLst>
      <p:ext uri="{BB962C8B-B14F-4D97-AF65-F5344CB8AC3E}">
        <p14:creationId xmlns:p14="http://schemas.microsoft.com/office/powerpoint/2010/main" val="876607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C7B2860-783D-4543-8F36-62048B443178}" type="slidenum">
              <a:rPr lang="tr-TR" smtClean="0"/>
              <a:t>38</a:t>
            </a:fld>
            <a:endParaRPr lang="tr-TR"/>
          </a:p>
        </p:txBody>
      </p:sp>
    </p:spTree>
    <p:extLst>
      <p:ext uri="{BB962C8B-B14F-4D97-AF65-F5344CB8AC3E}">
        <p14:creationId xmlns:p14="http://schemas.microsoft.com/office/powerpoint/2010/main" val="1950348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C7B2860-783D-4543-8F36-62048B443178}" type="slidenum">
              <a:rPr lang="tr-TR" smtClean="0"/>
              <a:t>39</a:t>
            </a:fld>
            <a:endParaRPr lang="tr-TR"/>
          </a:p>
        </p:txBody>
      </p:sp>
    </p:spTree>
    <p:extLst>
      <p:ext uri="{BB962C8B-B14F-4D97-AF65-F5344CB8AC3E}">
        <p14:creationId xmlns:p14="http://schemas.microsoft.com/office/powerpoint/2010/main" val="2262096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C7B2860-783D-4543-8F36-62048B443178}" type="slidenum">
              <a:rPr lang="tr-TR" smtClean="0"/>
              <a:t>42</a:t>
            </a:fld>
            <a:endParaRPr lang="tr-TR"/>
          </a:p>
        </p:txBody>
      </p:sp>
    </p:spTree>
    <p:extLst>
      <p:ext uri="{BB962C8B-B14F-4D97-AF65-F5344CB8AC3E}">
        <p14:creationId xmlns:p14="http://schemas.microsoft.com/office/powerpoint/2010/main" val="3716790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tr-TR"/>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7D290233-0DD1-4A80-BB1E-9ADC3556DBB6}" type="datetimeFigureOut">
              <a:rPr lang="en-US" smtClean="0"/>
              <a:pPr/>
              <a:t>1/8/2026</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CFE4BAC9-6D41-4691-9299-18EF07EF01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tr-TR"/>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pPr/>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pPr/>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tr-TR"/>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tr-TR"/>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tr-TR"/>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pPr/>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tr-TR"/>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tr-TR"/>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pPr/>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tr-TR"/>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tr-TR"/>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tr-TR"/>
              <a:t>Click to edit Master title style</a:t>
            </a:r>
            <a:endParaRPr/>
          </a:p>
        </p:txBody>
      </p:sp>
      <p:sp>
        <p:nvSpPr>
          <p:cNvPr id="3" name="Content Placeholder 2"/>
          <p:cNvSpPr>
            <a:spLocks noGrp="1"/>
          </p:cNvSpPr>
          <p:nvPr>
            <p:ph idx="1"/>
          </p:nvPr>
        </p:nvSpPr>
        <p:spPr/>
        <p:txBody>
          <a:bodyPr/>
          <a:lstStyle>
            <a:lvl5pPr>
              <a:defRPr/>
            </a:lvl5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tr-TR"/>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7D290233-0DD1-4A80-BB1E-9ADC3556DBB6}" type="datetimeFigureOut">
              <a:rPr lang="en-US" smtClean="0"/>
              <a:pPr/>
              <a:t>1/8/2026</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tr-TR"/>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tr-TR"/>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Click to edit Master text styles</a:t>
            </a:r>
          </a:p>
        </p:txBody>
      </p:sp>
      <p:sp>
        <p:nvSpPr>
          <p:cNvPr id="4" name="Date Placeholder 3"/>
          <p:cNvSpPr>
            <a:spLocks noGrp="1"/>
          </p:cNvSpPr>
          <p:nvPr>
            <p:ph type="dt" sz="half" idx="10"/>
          </p:nvPr>
        </p:nvSpPr>
        <p:spPr/>
        <p:txBody>
          <a:bodyPr/>
          <a:lstStyle/>
          <a:p>
            <a:fld id="{7D290233-0DD1-4A80-BB1E-9ADC3556DBB6}" type="datetimeFigureOut">
              <a:rPr lang="en-US" smtClean="0"/>
              <a:pPr/>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tr-TR"/>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a:p>
        </p:txBody>
      </p:sp>
      <p:sp>
        <p:nvSpPr>
          <p:cNvPr id="5" name="Date Placeholder 4"/>
          <p:cNvSpPr>
            <a:spLocks noGrp="1"/>
          </p:cNvSpPr>
          <p:nvPr>
            <p:ph type="dt" sz="half" idx="10"/>
          </p:nvPr>
        </p:nvSpPr>
        <p:spPr/>
        <p:txBody>
          <a:bodyPr/>
          <a:lstStyle/>
          <a:p>
            <a:fld id="{7D290233-0DD1-4A80-BB1E-9ADC3556DBB6}" type="datetimeFigureOut">
              <a:rPr lang="en-US" smtClean="0"/>
              <a:pPr/>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tr-TR"/>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dirty="0"/>
          </a:p>
        </p:txBody>
      </p:sp>
      <p:sp>
        <p:nvSpPr>
          <p:cNvPr id="7" name="Date Placeholder 6"/>
          <p:cNvSpPr>
            <a:spLocks noGrp="1"/>
          </p:cNvSpPr>
          <p:nvPr>
            <p:ph type="dt" sz="half" idx="10"/>
          </p:nvPr>
        </p:nvSpPr>
        <p:spPr/>
        <p:txBody>
          <a:bodyPr/>
          <a:lstStyle/>
          <a:p>
            <a:fld id="{7D290233-0DD1-4A80-BB1E-9ADC3556DBB6}" type="datetimeFigureOut">
              <a:rPr lang="en-US" smtClean="0"/>
              <a:pPr/>
              <a:t>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tr-TR"/>
              <a:t>Click to edit Master title style</a:t>
            </a:r>
            <a:endParaRPr/>
          </a:p>
        </p:txBody>
      </p:sp>
      <p:sp>
        <p:nvSpPr>
          <p:cNvPr id="3" name="Date Placeholder 2"/>
          <p:cNvSpPr>
            <a:spLocks noGrp="1"/>
          </p:cNvSpPr>
          <p:nvPr>
            <p:ph type="dt" sz="half" idx="10"/>
          </p:nvPr>
        </p:nvSpPr>
        <p:spPr/>
        <p:txBody>
          <a:bodyPr/>
          <a:lstStyle/>
          <a:p>
            <a:fld id="{7D290233-0DD1-4A80-BB1E-9ADC3556DBB6}" type="datetimeFigureOut">
              <a:rPr lang="en-US" smtClean="0"/>
              <a:pPr/>
              <a:t>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7D290233-0DD1-4A80-BB1E-9ADC3556DBB6}" type="datetimeFigureOut">
              <a:rPr lang="en-US" smtClean="0"/>
              <a:pPr/>
              <a:t>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tr-TR"/>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tr-TR"/>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pPr/>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tr-TR"/>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7D290233-0DD1-4A80-BB1E-9ADC3556DBB6}" type="datetimeFigureOut">
              <a:rPr lang="en-US" smtClean="0"/>
              <a:pPr/>
              <a:t>1/8/2026</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CFE4BAC9-6D41-4691-9299-18EF07EF01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hyperlink" Target="https://www.uak.gov.tr/page/docentlik-basvuru-sartlari-kLPHX"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xml"/><Relationship Id="rId5" Type="http://schemas.openxmlformats.org/officeDocument/2006/relationships/image" Target="../media/image42.png"/><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hyperlink" Target="https://tesvik.ksu.edu.t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47750" y="3276600"/>
            <a:ext cx="7264345" cy="2730500"/>
          </a:xfrm>
        </p:spPr>
        <p:txBody>
          <a:bodyPr>
            <a:noAutofit/>
          </a:bodyPr>
          <a:lstStyle/>
          <a:p>
            <a:pPr algn="l"/>
            <a:r>
              <a:rPr lang="tr-TR" sz="1300" b="1" i="1" dirty="0">
                <a:solidFill>
                  <a:srgbClr val="000000"/>
                </a:solidFill>
                <a:latin typeface="Arial"/>
                <a:cs typeface="Arial"/>
              </a:rPr>
              <a:t>    </a:t>
            </a:r>
          </a:p>
          <a:p>
            <a:pPr algn="l"/>
            <a:endParaRPr lang="tr-TR" sz="1300" b="1" i="1" dirty="0">
              <a:solidFill>
                <a:srgbClr val="000000"/>
              </a:solidFill>
              <a:latin typeface="Arial"/>
              <a:cs typeface="Arial"/>
            </a:endParaRPr>
          </a:p>
          <a:p>
            <a:pPr algn="r"/>
            <a:endParaRPr lang="tr-TR" sz="1200" b="1" i="1" dirty="0">
              <a:solidFill>
                <a:srgbClr val="000000"/>
              </a:solidFill>
              <a:latin typeface="Arial"/>
              <a:cs typeface="Arial"/>
            </a:endParaRPr>
          </a:p>
          <a:p>
            <a:pPr algn="r"/>
            <a:endParaRPr lang="tr-TR" sz="1200" b="1" i="1" dirty="0">
              <a:solidFill>
                <a:srgbClr val="000000"/>
              </a:solidFill>
              <a:latin typeface="Arial"/>
              <a:cs typeface="Arial"/>
            </a:endParaRPr>
          </a:p>
          <a:p>
            <a:pPr algn="r"/>
            <a:endParaRPr lang="tr-TR" sz="1200" b="1" i="1" dirty="0">
              <a:solidFill>
                <a:srgbClr val="000000"/>
              </a:solidFill>
              <a:latin typeface="Arial"/>
              <a:cs typeface="Arial"/>
            </a:endParaRPr>
          </a:p>
          <a:p>
            <a:pPr algn="r"/>
            <a:endParaRPr lang="tr-TR" sz="1200" b="1" i="1" dirty="0">
              <a:solidFill>
                <a:srgbClr val="000000"/>
              </a:solidFill>
              <a:latin typeface="Arial"/>
              <a:cs typeface="Arial"/>
            </a:endParaRPr>
          </a:p>
          <a:p>
            <a:pPr algn="r"/>
            <a:endParaRPr lang="tr-TR" sz="1200" b="1" i="1" dirty="0">
              <a:solidFill>
                <a:srgbClr val="000000"/>
              </a:solidFill>
              <a:latin typeface="Arial"/>
              <a:cs typeface="Arial"/>
            </a:endParaRPr>
          </a:p>
          <a:p>
            <a:pPr algn="l"/>
            <a:r>
              <a:rPr lang="tr-TR" sz="1200" b="1" i="1" dirty="0">
                <a:solidFill>
                  <a:srgbClr val="000000"/>
                </a:solidFill>
                <a:latin typeface="Arial"/>
                <a:cs typeface="Arial"/>
              </a:rPr>
              <a:t>					</a:t>
            </a:r>
          </a:p>
          <a:p>
            <a:pPr algn="l"/>
            <a:endParaRPr lang="tr-TR" sz="1200" b="1" i="1" dirty="0">
              <a:solidFill>
                <a:srgbClr val="000000"/>
              </a:solidFill>
              <a:latin typeface="Arial"/>
              <a:cs typeface="Arial"/>
            </a:endParaRPr>
          </a:p>
          <a:p>
            <a:pPr algn="l"/>
            <a:br>
              <a:rPr lang="en-US" sz="1300" b="1" i="1" dirty="0">
                <a:solidFill>
                  <a:srgbClr val="000000"/>
                </a:solidFill>
                <a:latin typeface="Arial"/>
                <a:cs typeface="Arial"/>
              </a:rPr>
            </a:br>
            <a:endParaRPr lang="en-US" sz="1300" b="1" i="1" dirty="0">
              <a:solidFill>
                <a:srgbClr val="000000"/>
              </a:solidFill>
              <a:latin typeface="Arial"/>
              <a:cs typeface="Arial"/>
            </a:endParaRPr>
          </a:p>
        </p:txBody>
      </p:sp>
      <p:sp>
        <p:nvSpPr>
          <p:cNvPr id="5" name="TextBox 4"/>
          <p:cNvSpPr txBox="1"/>
          <p:nvPr/>
        </p:nvSpPr>
        <p:spPr>
          <a:xfrm>
            <a:off x="1334469" y="1016000"/>
            <a:ext cx="6374431" cy="1055545"/>
          </a:xfrm>
          <a:prstGeom prst="rect">
            <a:avLst/>
          </a:prstGeom>
          <a:noFill/>
        </p:spPr>
        <p:txBody>
          <a:bodyPr wrap="square" rtlCol="0">
            <a:spAutoFit/>
          </a:bodyPr>
          <a:lstStyle/>
          <a:p>
            <a:pPr algn="ctr">
              <a:lnSpc>
                <a:spcPct val="150000"/>
              </a:lnSpc>
            </a:pPr>
            <a:r>
              <a:rPr lang="tr-TR" sz="2200" b="1" dirty="0">
                <a:solidFill>
                  <a:srgbClr val="C00000"/>
                </a:solidFill>
                <a:latin typeface="Candara" pitchFamily="34" charset="0"/>
                <a:cs typeface="Arial"/>
              </a:rPr>
              <a:t>AKADEMİK TEŞVİK ÖDENEĞİ  UYGULAMA USUL VE ESASLARI</a:t>
            </a:r>
          </a:p>
        </p:txBody>
      </p:sp>
      <p:pic>
        <p:nvPicPr>
          <p:cNvPr id="20484" name="Picture 4" descr="Image result for KSÜ LOGO"/>
          <p:cNvPicPr>
            <a:picLocks noChangeAspect="1" noChangeArrowheads="1"/>
          </p:cNvPicPr>
          <p:nvPr/>
        </p:nvPicPr>
        <p:blipFill>
          <a:blip r:embed="rId2" cstate="print"/>
          <a:srcRect/>
          <a:stretch>
            <a:fillRect/>
          </a:stretch>
        </p:blipFill>
        <p:spPr bwMode="auto">
          <a:xfrm>
            <a:off x="3898900" y="4276593"/>
            <a:ext cx="1403295" cy="1527307"/>
          </a:xfrm>
          <a:prstGeom prst="rect">
            <a:avLst/>
          </a:prstGeom>
          <a:noFill/>
        </p:spPr>
      </p:pic>
    </p:spTree>
    <p:extLst>
      <p:ext uri="{BB962C8B-B14F-4D97-AF65-F5344CB8AC3E}">
        <p14:creationId xmlns:p14="http://schemas.microsoft.com/office/powerpoint/2010/main" val="66344194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582769" y="429483"/>
            <a:ext cx="936218" cy="369332"/>
          </a:xfrm>
          <a:prstGeom prst="rect">
            <a:avLst/>
          </a:prstGeom>
          <a:noFill/>
        </p:spPr>
        <p:txBody>
          <a:bodyPr wrap="none" rtlCol="0">
            <a:spAutoFit/>
          </a:bodyPr>
          <a:lstStyle/>
          <a:p>
            <a:r>
              <a:rPr lang="tr-TR" b="1" dirty="0">
                <a:solidFill>
                  <a:srgbClr val="C00000"/>
                </a:solidFill>
              </a:rPr>
              <a:t>PROJE</a:t>
            </a:r>
          </a:p>
        </p:txBody>
      </p:sp>
      <p:pic>
        <p:nvPicPr>
          <p:cNvPr id="5" name="Resim 4"/>
          <p:cNvPicPr>
            <a:picLocks noChangeAspect="1"/>
          </p:cNvPicPr>
          <p:nvPr/>
        </p:nvPicPr>
        <p:blipFill>
          <a:blip r:embed="rId2"/>
          <a:stretch>
            <a:fillRect/>
          </a:stretch>
        </p:blipFill>
        <p:spPr>
          <a:xfrm>
            <a:off x="342900" y="4978174"/>
            <a:ext cx="7258050" cy="904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Resim 1"/>
          <p:cNvPicPr>
            <a:picLocks noChangeAspect="1"/>
          </p:cNvPicPr>
          <p:nvPr/>
        </p:nvPicPr>
        <p:blipFill>
          <a:blip r:embed="rId3"/>
          <a:stretch>
            <a:fillRect/>
          </a:stretch>
        </p:blipFill>
        <p:spPr>
          <a:xfrm>
            <a:off x="582769" y="950717"/>
            <a:ext cx="3338659" cy="11464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Resim 5"/>
          <p:cNvPicPr>
            <a:picLocks noChangeAspect="1"/>
          </p:cNvPicPr>
          <p:nvPr/>
        </p:nvPicPr>
        <p:blipFill>
          <a:blip r:embed="rId4"/>
          <a:stretch>
            <a:fillRect/>
          </a:stretch>
        </p:blipFill>
        <p:spPr>
          <a:xfrm>
            <a:off x="342900" y="2249102"/>
            <a:ext cx="7716756" cy="2459926"/>
          </a:xfrm>
          <a:prstGeom prst="rect">
            <a:avLst/>
          </a:prstGeom>
        </p:spPr>
      </p:pic>
    </p:spTree>
    <p:extLst>
      <p:ext uri="{BB962C8B-B14F-4D97-AF65-F5344CB8AC3E}">
        <p14:creationId xmlns:p14="http://schemas.microsoft.com/office/powerpoint/2010/main" val="3701589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582769" y="429483"/>
            <a:ext cx="1648208" cy="369332"/>
          </a:xfrm>
          <a:prstGeom prst="rect">
            <a:avLst/>
          </a:prstGeom>
          <a:noFill/>
        </p:spPr>
        <p:txBody>
          <a:bodyPr wrap="none" rtlCol="0">
            <a:spAutoFit/>
          </a:bodyPr>
          <a:lstStyle/>
          <a:p>
            <a:r>
              <a:rPr lang="tr-TR" b="1" dirty="0">
                <a:solidFill>
                  <a:srgbClr val="C00000"/>
                </a:solidFill>
              </a:rPr>
              <a:t>ARAŞTIRMA</a:t>
            </a:r>
          </a:p>
        </p:txBody>
      </p:sp>
      <p:pic>
        <p:nvPicPr>
          <p:cNvPr id="4" name="Resim 3"/>
          <p:cNvPicPr>
            <a:picLocks noChangeAspect="1"/>
          </p:cNvPicPr>
          <p:nvPr/>
        </p:nvPicPr>
        <p:blipFill>
          <a:blip r:embed="rId2"/>
          <a:stretch>
            <a:fillRect/>
          </a:stretch>
        </p:blipFill>
        <p:spPr>
          <a:xfrm>
            <a:off x="442912" y="2000250"/>
            <a:ext cx="8258175" cy="952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37338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96897" y="239835"/>
            <a:ext cx="951671" cy="369332"/>
          </a:xfrm>
          <a:prstGeom prst="rect">
            <a:avLst/>
          </a:prstGeom>
          <a:noFill/>
        </p:spPr>
        <p:txBody>
          <a:bodyPr wrap="none" rtlCol="0">
            <a:spAutoFit/>
          </a:bodyPr>
          <a:lstStyle/>
          <a:p>
            <a:r>
              <a:rPr lang="tr-TR" b="1" dirty="0">
                <a:solidFill>
                  <a:srgbClr val="C00000"/>
                </a:solidFill>
              </a:rPr>
              <a:t>YAYIN</a:t>
            </a:r>
          </a:p>
        </p:txBody>
      </p:sp>
      <p:pic>
        <p:nvPicPr>
          <p:cNvPr id="5" name="Resim 4"/>
          <p:cNvPicPr>
            <a:picLocks noChangeAspect="1"/>
          </p:cNvPicPr>
          <p:nvPr/>
        </p:nvPicPr>
        <p:blipFill>
          <a:blip r:embed="rId2"/>
          <a:stretch>
            <a:fillRect/>
          </a:stretch>
        </p:blipFill>
        <p:spPr>
          <a:xfrm>
            <a:off x="673431" y="644782"/>
            <a:ext cx="2028825"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Resim 6"/>
          <p:cNvPicPr>
            <a:picLocks noChangeAspect="1"/>
          </p:cNvPicPr>
          <p:nvPr/>
        </p:nvPicPr>
        <p:blipFill>
          <a:blip r:embed="rId3"/>
          <a:stretch>
            <a:fillRect/>
          </a:stretch>
        </p:blipFill>
        <p:spPr>
          <a:xfrm>
            <a:off x="1020525" y="2976633"/>
            <a:ext cx="7505087" cy="17536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73043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61950" y="561975"/>
            <a:ext cx="8420100" cy="5734050"/>
          </a:xfrm>
          <a:prstGeom prst="rect">
            <a:avLst/>
          </a:prstGeom>
        </p:spPr>
      </p:pic>
    </p:spTree>
    <p:extLst>
      <p:ext uri="{BB962C8B-B14F-4D97-AF65-F5344CB8AC3E}">
        <p14:creationId xmlns:p14="http://schemas.microsoft.com/office/powerpoint/2010/main" val="3193352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582769" y="429483"/>
            <a:ext cx="1027845" cy="369332"/>
          </a:xfrm>
          <a:prstGeom prst="rect">
            <a:avLst/>
          </a:prstGeom>
          <a:noFill/>
        </p:spPr>
        <p:txBody>
          <a:bodyPr wrap="none" rtlCol="0">
            <a:spAutoFit/>
          </a:bodyPr>
          <a:lstStyle/>
          <a:p>
            <a:r>
              <a:rPr lang="tr-TR" b="1" dirty="0">
                <a:solidFill>
                  <a:srgbClr val="C00000"/>
                </a:solidFill>
              </a:rPr>
              <a:t>TEBLİĞ</a:t>
            </a:r>
          </a:p>
        </p:txBody>
      </p:sp>
      <p:pic>
        <p:nvPicPr>
          <p:cNvPr id="5" name="Resim 4"/>
          <p:cNvPicPr>
            <a:picLocks noChangeAspect="1"/>
          </p:cNvPicPr>
          <p:nvPr/>
        </p:nvPicPr>
        <p:blipFill>
          <a:blip r:embed="rId2"/>
          <a:stretch>
            <a:fillRect/>
          </a:stretch>
        </p:blipFill>
        <p:spPr>
          <a:xfrm>
            <a:off x="1701490" y="1134048"/>
            <a:ext cx="2028825"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Resim 3"/>
          <p:cNvPicPr>
            <a:picLocks noChangeAspect="1"/>
          </p:cNvPicPr>
          <p:nvPr/>
        </p:nvPicPr>
        <p:blipFill>
          <a:blip r:embed="rId3"/>
          <a:stretch>
            <a:fillRect/>
          </a:stretch>
        </p:blipFill>
        <p:spPr>
          <a:xfrm>
            <a:off x="265348" y="3463741"/>
            <a:ext cx="8640000" cy="431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23714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582769" y="429483"/>
            <a:ext cx="738920" cy="369332"/>
          </a:xfrm>
          <a:prstGeom prst="rect">
            <a:avLst/>
          </a:prstGeom>
          <a:noFill/>
        </p:spPr>
        <p:txBody>
          <a:bodyPr wrap="none" rtlCol="0">
            <a:spAutoFit/>
          </a:bodyPr>
          <a:lstStyle/>
          <a:p>
            <a:r>
              <a:rPr lang="tr-TR" b="1" dirty="0">
                <a:solidFill>
                  <a:srgbClr val="C00000"/>
                </a:solidFill>
              </a:rPr>
              <a:t>ATIF</a:t>
            </a:r>
          </a:p>
        </p:txBody>
      </p:sp>
      <p:pic>
        <p:nvPicPr>
          <p:cNvPr id="4" name="Resim 3"/>
          <p:cNvPicPr>
            <a:picLocks noChangeAspect="1"/>
          </p:cNvPicPr>
          <p:nvPr/>
        </p:nvPicPr>
        <p:blipFill>
          <a:blip r:embed="rId2"/>
          <a:stretch>
            <a:fillRect/>
          </a:stretch>
        </p:blipFill>
        <p:spPr>
          <a:xfrm>
            <a:off x="582769" y="948735"/>
            <a:ext cx="802005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Metin kutusu 1">
            <a:extLst>
              <a:ext uri="{FF2B5EF4-FFF2-40B4-BE49-F238E27FC236}">
                <a16:creationId xmlns:a16="http://schemas.microsoft.com/office/drawing/2014/main" id="{17B8FAB4-F8C8-492C-8027-C6A891575C35}"/>
              </a:ext>
            </a:extLst>
          </p:cNvPr>
          <p:cNvSpPr txBox="1"/>
          <p:nvPr/>
        </p:nvSpPr>
        <p:spPr>
          <a:xfrm>
            <a:off x="762000" y="3343275"/>
            <a:ext cx="7486650" cy="1754326"/>
          </a:xfrm>
          <a:prstGeom prst="rect">
            <a:avLst/>
          </a:prstGeom>
          <a:noFill/>
        </p:spPr>
        <p:txBody>
          <a:bodyPr wrap="square" rtlCol="0">
            <a:spAutoFit/>
          </a:bodyPr>
          <a:lstStyle/>
          <a:p>
            <a:pPr marL="285750" indent="-285750">
              <a:buFont typeface="Arial" panose="020B0604020202020204" pitchFamily="34" charset="0"/>
              <a:buChar char="•"/>
            </a:pPr>
            <a:r>
              <a:rPr lang="tr-TR" sz="1800" b="1" dirty="0">
                <a:latin typeface="Candara" panose="020E0502030303020204" pitchFamily="34" charset="0"/>
              </a:rPr>
              <a:t>Atıfların değerlendirilmesinde sadece bu Yönetmelik kapsamında değerlendirilen yayınlarda veya eserlerde ve bu Yönetmelik kapsamında değerlendirilen yayınlara veya eserlere yapılan atıflar dikkate alınır, diğerleri kapsam dışıdır. Sempozyum  kitaplarında yer alan bildirilerdeki atıflar kapsam dışıdır. </a:t>
            </a:r>
          </a:p>
          <a:p>
            <a:endParaRPr lang="tr-TR" dirty="0"/>
          </a:p>
        </p:txBody>
      </p:sp>
    </p:spTree>
    <p:extLst>
      <p:ext uri="{BB962C8B-B14F-4D97-AF65-F5344CB8AC3E}">
        <p14:creationId xmlns:p14="http://schemas.microsoft.com/office/powerpoint/2010/main" val="27059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610065" y="445745"/>
            <a:ext cx="899605" cy="369332"/>
          </a:xfrm>
          <a:prstGeom prst="rect">
            <a:avLst/>
          </a:prstGeom>
          <a:noFill/>
        </p:spPr>
        <p:txBody>
          <a:bodyPr wrap="none" rtlCol="0">
            <a:spAutoFit/>
          </a:bodyPr>
          <a:lstStyle/>
          <a:p>
            <a:r>
              <a:rPr lang="tr-TR" b="1" dirty="0">
                <a:solidFill>
                  <a:srgbClr val="C00000"/>
                </a:solidFill>
              </a:rPr>
              <a:t>ÖDÜL</a:t>
            </a:r>
          </a:p>
        </p:txBody>
      </p:sp>
      <p:pic>
        <p:nvPicPr>
          <p:cNvPr id="5" name="Resim 4"/>
          <p:cNvPicPr>
            <a:picLocks noChangeAspect="1"/>
          </p:cNvPicPr>
          <p:nvPr/>
        </p:nvPicPr>
        <p:blipFill>
          <a:blip r:embed="rId2"/>
          <a:stretch>
            <a:fillRect/>
          </a:stretch>
        </p:blipFill>
        <p:spPr>
          <a:xfrm>
            <a:off x="610065" y="970344"/>
            <a:ext cx="8010525" cy="5162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11055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15176" y="3084395"/>
            <a:ext cx="8280000" cy="27817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Metin kutusu 2"/>
          <p:cNvSpPr txBox="1"/>
          <p:nvPr/>
        </p:nvSpPr>
        <p:spPr>
          <a:xfrm>
            <a:off x="418995" y="718360"/>
            <a:ext cx="3390736" cy="369332"/>
          </a:xfrm>
          <a:prstGeom prst="rect">
            <a:avLst/>
          </a:prstGeom>
          <a:noFill/>
        </p:spPr>
        <p:txBody>
          <a:bodyPr wrap="none" rtlCol="0">
            <a:spAutoFit/>
          </a:bodyPr>
          <a:lstStyle/>
          <a:p>
            <a:r>
              <a:rPr lang="tr-TR" b="1" dirty="0">
                <a:solidFill>
                  <a:srgbClr val="C00000"/>
                </a:solidFill>
              </a:rPr>
              <a:t>TASARIM – SERGİ - PATENT</a:t>
            </a:r>
          </a:p>
        </p:txBody>
      </p:sp>
      <p:pic>
        <p:nvPicPr>
          <p:cNvPr id="4" name="Resim 3"/>
          <p:cNvPicPr>
            <a:picLocks noChangeAspect="1"/>
          </p:cNvPicPr>
          <p:nvPr/>
        </p:nvPicPr>
        <p:blipFill>
          <a:blip r:embed="rId3"/>
          <a:stretch>
            <a:fillRect/>
          </a:stretch>
        </p:blipFill>
        <p:spPr>
          <a:xfrm>
            <a:off x="1780906" y="1285943"/>
            <a:ext cx="2028825" cy="160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91681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61267" y="2116016"/>
            <a:ext cx="7553325" cy="1658815"/>
          </a:xfrm>
          <a:prstGeom prst="rect">
            <a:avLst/>
          </a:prstGeom>
        </p:spPr>
        <p:txBody>
          <a:bodyPr vert="horz" lIns="91440" tIns="45720" rIns="91440" bIns="45720" rtlCol="0">
            <a:noAutofit/>
          </a:bodyPr>
          <a:lstStyle/>
          <a:p>
            <a:pPr algn="ctr">
              <a:lnSpc>
                <a:spcPct val="150000"/>
              </a:lnSpc>
              <a:buClr>
                <a:schemeClr val="tx1">
                  <a:lumMod val="75000"/>
                  <a:lumOff val="25000"/>
                </a:schemeClr>
              </a:buClr>
              <a:defRPr/>
            </a:pPr>
            <a:endParaRPr lang="tr-TR" sz="2000" b="1" dirty="0">
              <a:latin typeface="Candara" pitchFamily="34" charset="0"/>
              <a:cs typeface="Calibri"/>
            </a:endParaRPr>
          </a:p>
          <a:p>
            <a:pPr algn="ctr">
              <a:lnSpc>
                <a:spcPct val="150000"/>
              </a:lnSpc>
              <a:buClr>
                <a:schemeClr val="tx1">
                  <a:lumMod val="75000"/>
                  <a:lumOff val="25000"/>
                </a:schemeClr>
              </a:buClr>
              <a:defRPr/>
            </a:pPr>
            <a:r>
              <a:rPr lang="tr-TR" sz="3000" b="1" dirty="0">
                <a:solidFill>
                  <a:srgbClr val="C00000"/>
                </a:solidFill>
                <a:latin typeface="Candara" pitchFamily="34" charset="0"/>
                <a:cs typeface="Calibri"/>
              </a:rPr>
              <a:t>AKADEMİK TEŞVİK</a:t>
            </a:r>
          </a:p>
          <a:p>
            <a:pPr algn="ctr">
              <a:lnSpc>
                <a:spcPct val="150000"/>
              </a:lnSpc>
              <a:buClr>
                <a:schemeClr val="tx1">
                  <a:lumMod val="75000"/>
                  <a:lumOff val="25000"/>
                </a:schemeClr>
              </a:buClr>
              <a:defRPr/>
            </a:pPr>
            <a:r>
              <a:rPr lang="tr-TR" sz="3000" b="1" dirty="0">
                <a:solidFill>
                  <a:srgbClr val="C00000"/>
                </a:solidFill>
                <a:latin typeface="Candara" pitchFamily="34" charset="0"/>
                <a:cs typeface="Calibri"/>
              </a:rPr>
              <a:t>TANIMLARI </a:t>
            </a:r>
          </a:p>
        </p:txBody>
      </p:sp>
    </p:spTree>
    <p:extLst>
      <p:ext uri="{BB962C8B-B14F-4D97-AF65-F5344CB8AC3E}">
        <p14:creationId xmlns:p14="http://schemas.microsoft.com/office/powerpoint/2010/main" val="1648351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696686" y="1216586"/>
            <a:ext cx="7696200" cy="4093428"/>
          </a:xfrm>
          <a:prstGeom prst="rect">
            <a:avLst/>
          </a:prstGeom>
          <a:noFill/>
        </p:spPr>
        <p:txBody>
          <a:bodyPr wrap="square" rtlCol="0">
            <a:spAutoFit/>
          </a:bodyPr>
          <a:lstStyle/>
          <a:p>
            <a:pPr algn="just"/>
            <a:r>
              <a:rPr lang="tr-TR" sz="2000" dirty="0"/>
              <a:t>Akademik Teşvik Ödeneği Yönetmeliği madde 7-1; «Başvuru sahiplerinin sadece kendi alanları ile ilgili yapmış olduğu faaliyetler akademik teşvik kapsamında değerlendirilir» şeklindedir. Bu madde kapsamında geçen alan, doçentlik bilim alanıdır. Başvuru sahipleri kendi doçentlik bilim alanları dışında olan diğer doçentlik bilim alanları ile ilgili yapmış oldukları faaliyetleri Akademik Teşvik dosyasında sunamaz. </a:t>
            </a:r>
          </a:p>
          <a:p>
            <a:pPr algn="just"/>
            <a:endParaRPr lang="tr-TR" sz="2000" dirty="0"/>
          </a:p>
          <a:p>
            <a:pPr algn="just"/>
            <a:r>
              <a:rPr lang="tr-TR" sz="2000" dirty="0"/>
              <a:t>Doçentlik bilim alanları listeleri ve anahtar kelimelere Üniversiteler Arası Kurul (ÜAK) web sayfasından, ‘Bilim Alanları ve Anahtar Kelimeler’ sekmesinden veya</a:t>
            </a:r>
          </a:p>
          <a:p>
            <a:pPr algn="just"/>
            <a:r>
              <a:rPr lang="tr-TR" sz="2000" dirty="0"/>
              <a:t> </a:t>
            </a:r>
            <a:r>
              <a:rPr lang="tr-TR" sz="1900" dirty="0"/>
              <a:t>‘https://www.uak.gov.tr/documents/documents/68833e487f23d.pdf’’  </a:t>
            </a:r>
            <a:r>
              <a:rPr lang="tr-TR" sz="2000" dirty="0"/>
              <a:t>linkinden ulaşılabilir. </a:t>
            </a:r>
          </a:p>
        </p:txBody>
      </p:sp>
      <p:sp>
        <p:nvSpPr>
          <p:cNvPr id="4" name="Metin kutusu 3"/>
          <p:cNvSpPr txBox="1"/>
          <p:nvPr/>
        </p:nvSpPr>
        <p:spPr>
          <a:xfrm>
            <a:off x="696686" y="675305"/>
            <a:ext cx="2286000" cy="400110"/>
          </a:xfrm>
          <a:prstGeom prst="rect">
            <a:avLst/>
          </a:prstGeom>
          <a:noFill/>
        </p:spPr>
        <p:txBody>
          <a:bodyPr wrap="square" rtlCol="0">
            <a:spAutoFit/>
          </a:bodyPr>
          <a:lstStyle/>
          <a:p>
            <a:r>
              <a:rPr lang="tr-TR" sz="2000" b="1" dirty="0">
                <a:solidFill>
                  <a:srgbClr val="FF0000"/>
                </a:solidFill>
              </a:rPr>
              <a:t>Faaliyet Alanı</a:t>
            </a:r>
          </a:p>
        </p:txBody>
      </p:sp>
    </p:spTree>
    <p:extLst>
      <p:ext uri="{BB962C8B-B14F-4D97-AF65-F5344CB8AC3E}">
        <p14:creationId xmlns:p14="http://schemas.microsoft.com/office/powerpoint/2010/main" val="3093969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800" b="1" dirty="0">
                <a:solidFill>
                  <a:srgbClr val="C00000"/>
                </a:solidFill>
                <a:latin typeface="Candara" panose="020E0502030303020204" pitchFamily="34" charset="0"/>
              </a:rPr>
              <a:t>Sunum Planı</a:t>
            </a:r>
          </a:p>
        </p:txBody>
      </p:sp>
      <p:sp>
        <p:nvSpPr>
          <p:cNvPr id="3" name="İçerik Yer Tutucusu 2"/>
          <p:cNvSpPr>
            <a:spLocks noGrp="1"/>
          </p:cNvSpPr>
          <p:nvPr>
            <p:ph idx="1"/>
          </p:nvPr>
        </p:nvSpPr>
        <p:spPr>
          <a:xfrm>
            <a:off x="450376" y="2133601"/>
            <a:ext cx="8325134" cy="3931920"/>
          </a:xfrm>
        </p:spPr>
        <p:txBody>
          <a:bodyPr/>
          <a:lstStyle/>
          <a:p>
            <a:r>
              <a:rPr lang="tr-TR" sz="1800" b="1" dirty="0">
                <a:solidFill>
                  <a:schemeClr val="tx1"/>
                </a:solidFill>
                <a:latin typeface="Candara" pitchFamily="34" charset="0"/>
                <a:cs typeface="Calibri"/>
              </a:rPr>
              <a:t>Akademik teşvik ödeneği yönetmeliği: DAYANAK</a:t>
            </a:r>
          </a:p>
          <a:p>
            <a:r>
              <a:rPr lang="tr-TR" sz="1800" b="1" dirty="0">
                <a:solidFill>
                  <a:schemeClr val="tx1"/>
                </a:solidFill>
                <a:latin typeface="Candara" pitchFamily="34" charset="0"/>
                <a:cs typeface="Calibri"/>
              </a:rPr>
              <a:t>Kurum içi örgütsel yapı/Akademik başvuru sürecindeki yükümlülükler</a:t>
            </a:r>
          </a:p>
          <a:p>
            <a:r>
              <a:rPr lang="tr-TR" sz="1800" b="1" dirty="0">
                <a:solidFill>
                  <a:schemeClr val="tx1"/>
                </a:solidFill>
                <a:latin typeface="Candara" pitchFamily="34" charset="0"/>
                <a:cs typeface="Calibri"/>
              </a:rPr>
              <a:t>Akademik teşvik puan hesaplama</a:t>
            </a:r>
          </a:p>
          <a:p>
            <a:r>
              <a:rPr lang="tr-TR" sz="1800" b="1" dirty="0">
                <a:solidFill>
                  <a:schemeClr val="tx1"/>
                </a:solidFill>
                <a:latin typeface="Candara" pitchFamily="34" charset="0"/>
                <a:cs typeface="Calibri"/>
              </a:rPr>
              <a:t>Tanımlar</a:t>
            </a:r>
          </a:p>
          <a:p>
            <a:r>
              <a:rPr lang="tr-TR" sz="1800" b="1" dirty="0">
                <a:solidFill>
                  <a:schemeClr val="tx1"/>
                </a:solidFill>
                <a:latin typeface="Candara" pitchFamily="34" charset="0"/>
                <a:cs typeface="Calibri"/>
              </a:rPr>
              <a:t>Destekleyici belgeler</a:t>
            </a:r>
          </a:p>
          <a:p>
            <a:r>
              <a:rPr lang="tr-TR" sz="1800" b="1" dirty="0">
                <a:solidFill>
                  <a:schemeClr val="tx1"/>
                </a:solidFill>
                <a:latin typeface="Candara" pitchFamily="34" charset="0"/>
                <a:cs typeface="Calibri"/>
              </a:rPr>
              <a:t>Dikkat edilmesi gereken hususlar </a:t>
            </a:r>
          </a:p>
          <a:p>
            <a:endParaRPr lang="tr-TR" dirty="0"/>
          </a:p>
        </p:txBody>
      </p:sp>
    </p:spTree>
    <p:extLst>
      <p:ext uri="{BB962C8B-B14F-4D97-AF65-F5344CB8AC3E}">
        <p14:creationId xmlns:p14="http://schemas.microsoft.com/office/powerpoint/2010/main" val="2726369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45660" y="214518"/>
            <a:ext cx="8693624" cy="6338682"/>
          </a:xfrm>
          <a:prstGeom prst="rect">
            <a:avLst/>
          </a:prstGeom>
        </p:spPr>
        <p:txBody>
          <a:bodyPr>
            <a:noAutofit/>
          </a:bodyPr>
          <a:lstStyle/>
          <a:p>
            <a:pPr marL="0" marR="0" lvl="0" indent="0" algn="just" defTabSz="914400" rtl="0" eaLnBrk="1" fontAlgn="auto" latinLnBrk="0" hangingPunct="1">
              <a:lnSpc>
                <a:spcPct val="150000"/>
              </a:lnSpc>
              <a:spcBef>
                <a:spcPts val="0"/>
              </a:spcBef>
              <a:spcAft>
                <a:spcPts val="0"/>
              </a:spcAft>
              <a:buClr>
                <a:schemeClr val="tx1">
                  <a:lumMod val="75000"/>
                  <a:lumOff val="25000"/>
                </a:schemeClr>
              </a:buClr>
              <a:buSzTx/>
              <a:buFont typeface="Arial" pitchFamily="34" charset="0"/>
              <a:buNone/>
              <a:tabLst/>
              <a:defRPr/>
            </a:pPr>
            <a:r>
              <a:rPr kumimoji="0" lang="tr-TR" sz="2000" b="1" i="0" u="none" strike="noStrike" kern="1200" cap="none" spc="0" normalizeH="0" baseline="0" noProof="0" dirty="0">
                <a:ln>
                  <a:noFill/>
                </a:ln>
                <a:solidFill>
                  <a:srgbClr val="FF0000"/>
                </a:solidFill>
                <a:effectLst/>
                <a:uLnTx/>
                <a:uFillTx/>
                <a:latin typeface="Candara" pitchFamily="34" charset="0"/>
                <a:cs typeface="Calibri"/>
              </a:rPr>
              <a:t>Hakemli Dergi 		</a:t>
            </a:r>
            <a:endParaRPr kumimoji="0" lang="tr-TR" sz="2000" b="1" i="0" u="none" strike="noStrike" kern="1200" cap="none" spc="0" normalizeH="0" baseline="0" noProof="0" dirty="0">
              <a:ln>
                <a:noFill/>
              </a:ln>
              <a:solidFill>
                <a:srgbClr val="000000"/>
              </a:solidFill>
              <a:effectLst/>
              <a:uLnTx/>
              <a:uFillTx/>
              <a:latin typeface="Candara" pitchFamily="34" charset="0"/>
              <a:cs typeface="Calibri"/>
            </a:endParaRPr>
          </a:p>
          <a:p>
            <a:pPr marL="0" marR="0" lvl="0" indent="0" algn="just" defTabSz="914400" rtl="0" eaLnBrk="1" fontAlgn="auto" latinLnBrk="0" hangingPunct="1">
              <a:lnSpc>
                <a:spcPct val="150000"/>
              </a:lnSpc>
              <a:spcBef>
                <a:spcPts val="0"/>
              </a:spcBef>
              <a:spcAft>
                <a:spcPts val="0"/>
              </a:spcAft>
              <a:buClr>
                <a:schemeClr val="tx1">
                  <a:lumMod val="75000"/>
                  <a:lumOff val="25000"/>
                </a:schemeClr>
              </a:buClr>
              <a:buSzTx/>
              <a:buFont typeface="Wingdings" pitchFamily="2" charset="2"/>
              <a:buChar char="ü"/>
              <a:tabLst/>
              <a:defRPr/>
            </a:pPr>
            <a:r>
              <a:rPr kumimoji="0" lang="tr-TR" sz="2000" b="1" i="0" u="none" strike="noStrike" kern="1200" cap="none" spc="0" normalizeH="0" baseline="0" noProof="0" dirty="0">
                <a:ln>
                  <a:noFill/>
                </a:ln>
                <a:solidFill>
                  <a:srgbClr val="000000"/>
                </a:solidFill>
                <a:effectLst/>
                <a:uLnTx/>
                <a:uFillTx/>
                <a:latin typeface="Candara" pitchFamily="34" charset="0"/>
                <a:cs typeface="Calibri"/>
              </a:rPr>
              <a:t>Yılda </a:t>
            </a:r>
            <a:r>
              <a:rPr kumimoji="0" lang="tr-TR" sz="2000" b="1" i="0" u="sng" strike="noStrike" kern="1200" cap="none" spc="0" normalizeH="0" baseline="0" noProof="0" dirty="0">
                <a:ln>
                  <a:noFill/>
                </a:ln>
                <a:solidFill>
                  <a:srgbClr val="000000"/>
                </a:solidFill>
                <a:effectLst/>
                <a:uLnTx/>
                <a:uFillTx/>
                <a:latin typeface="Candara" pitchFamily="34" charset="0"/>
                <a:cs typeface="Calibri"/>
              </a:rPr>
              <a:t>en az bir kez </a:t>
            </a:r>
            <a:r>
              <a:rPr kumimoji="0" lang="tr-TR" sz="2000" b="1" i="0" u="none" strike="noStrike" kern="1200" cap="none" spc="0" normalizeH="0" baseline="0" noProof="0" dirty="0">
                <a:ln>
                  <a:noFill/>
                </a:ln>
                <a:solidFill>
                  <a:srgbClr val="000000"/>
                </a:solidFill>
                <a:effectLst/>
                <a:uLnTx/>
                <a:uFillTx/>
                <a:latin typeface="Candara" pitchFamily="34" charset="0"/>
                <a:cs typeface="Calibri"/>
              </a:rPr>
              <a:t>olmak üzere </a:t>
            </a:r>
            <a:r>
              <a:rPr kumimoji="0" lang="tr-TR" sz="2000" b="1" i="0" u="sng" strike="noStrike" kern="1200" cap="none" spc="0" normalizeH="0" baseline="0" noProof="0" dirty="0">
                <a:ln>
                  <a:noFill/>
                </a:ln>
                <a:solidFill>
                  <a:srgbClr val="000000"/>
                </a:solidFill>
                <a:effectLst/>
                <a:uLnTx/>
                <a:uFillTx/>
                <a:latin typeface="Candara" pitchFamily="34" charset="0"/>
                <a:cs typeface="Calibri"/>
              </a:rPr>
              <a:t>son 5 yıldır düzenli</a:t>
            </a:r>
            <a:r>
              <a:rPr kumimoji="0" lang="tr-TR" sz="2000" b="1" i="0" u="none" strike="noStrike" kern="1200" cap="none" spc="0" normalizeH="0" baseline="0" noProof="0" dirty="0">
                <a:ln>
                  <a:noFill/>
                </a:ln>
                <a:solidFill>
                  <a:srgbClr val="000000"/>
                </a:solidFill>
                <a:effectLst/>
                <a:uLnTx/>
                <a:uFillTx/>
                <a:latin typeface="Candara" pitchFamily="34" charset="0"/>
                <a:cs typeface="Calibri"/>
              </a:rPr>
              <a:t> olarak yayımlanmakta olan dergiler </a:t>
            </a:r>
          </a:p>
          <a:p>
            <a:pPr lvl="0" algn="just">
              <a:lnSpc>
                <a:spcPct val="150000"/>
              </a:lnSpc>
              <a:buClr>
                <a:schemeClr val="tx1">
                  <a:lumMod val="75000"/>
                  <a:lumOff val="25000"/>
                </a:schemeClr>
              </a:buClr>
              <a:defRPr/>
            </a:pPr>
            <a:r>
              <a:rPr lang="tr-TR" sz="2000" b="1" dirty="0">
                <a:solidFill>
                  <a:srgbClr val="FF0000"/>
                </a:solidFill>
                <a:latin typeface="Candara" pitchFamily="34" charset="0"/>
                <a:cs typeface="Calibri"/>
              </a:rPr>
              <a:t>Ulusal yayınevi 				</a:t>
            </a:r>
            <a:endParaRPr lang="tr-TR" sz="2000" b="1" dirty="0">
              <a:solidFill>
                <a:srgbClr val="000000"/>
              </a:solidFill>
              <a:latin typeface="Candara" pitchFamily="34" charset="0"/>
              <a:cs typeface="Calibri"/>
            </a:endParaRPr>
          </a:p>
          <a:p>
            <a:pPr lvl="0" algn="just">
              <a:lnSpc>
                <a:spcPct val="150000"/>
              </a:lnSpc>
              <a:buClr>
                <a:schemeClr val="tx1">
                  <a:lumMod val="75000"/>
                  <a:lumOff val="25000"/>
                </a:schemeClr>
              </a:buClr>
              <a:buFont typeface="Wingdings" pitchFamily="2" charset="2"/>
              <a:buChar char="ü"/>
              <a:defRPr/>
            </a:pPr>
            <a:r>
              <a:rPr lang="tr-TR" sz="2000" b="1" dirty="0">
                <a:solidFill>
                  <a:srgbClr val="000000"/>
                </a:solidFill>
                <a:latin typeface="Candara" pitchFamily="34" charset="0"/>
                <a:cs typeface="Calibri"/>
              </a:rPr>
              <a:t>En az </a:t>
            </a:r>
            <a:r>
              <a:rPr lang="tr-TR" sz="2000" b="1" u="sng" dirty="0">
                <a:solidFill>
                  <a:srgbClr val="000000"/>
                </a:solidFill>
                <a:latin typeface="Candara" pitchFamily="34" charset="0"/>
                <a:cs typeface="Calibri"/>
              </a:rPr>
              <a:t>5 yıl </a:t>
            </a:r>
            <a:r>
              <a:rPr lang="tr-TR" sz="2000" b="1" dirty="0">
                <a:solidFill>
                  <a:srgbClr val="000000"/>
                </a:solidFill>
                <a:latin typeface="Candara" pitchFamily="34" charset="0"/>
                <a:cs typeface="Calibri"/>
              </a:rPr>
              <a:t>süreyle ulusal düzeyde faaliyet gösteren ve </a:t>
            </a:r>
          </a:p>
          <a:p>
            <a:pPr lvl="0" algn="just">
              <a:lnSpc>
                <a:spcPct val="150000"/>
              </a:lnSpc>
              <a:buClr>
                <a:schemeClr val="tx1">
                  <a:lumMod val="75000"/>
                  <a:lumOff val="25000"/>
                </a:schemeClr>
              </a:buClr>
              <a:buFont typeface="Wingdings" pitchFamily="2" charset="2"/>
              <a:buChar char="ü"/>
              <a:defRPr/>
            </a:pPr>
            <a:r>
              <a:rPr lang="tr-TR" sz="2000" b="1" dirty="0">
                <a:solidFill>
                  <a:srgbClr val="000000"/>
                </a:solidFill>
                <a:latin typeface="Candara" pitchFamily="34" charset="0"/>
                <a:cs typeface="Calibri"/>
              </a:rPr>
              <a:t>Daha önce aynı alanda farklı yazarlara ait </a:t>
            </a:r>
            <a:r>
              <a:rPr lang="tr-TR" sz="2000" b="1" u="sng" dirty="0">
                <a:solidFill>
                  <a:srgbClr val="000000"/>
                </a:solidFill>
                <a:latin typeface="Candara" pitchFamily="34" charset="0"/>
                <a:cs typeface="Calibri"/>
              </a:rPr>
              <a:t>en az 20 kitap </a:t>
            </a:r>
            <a:r>
              <a:rPr lang="tr-TR" sz="2000" b="1" dirty="0">
                <a:solidFill>
                  <a:srgbClr val="000000"/>
                </a:solidFill>
                <a:latin typeface="Candara" pitchFamily="34" charset="0"/>
                <a:cs typeface="Calibri"/>
              </a:rPr>
              <a:t>yayımlamış olan yayınevi </a:t>
            </a:r>
          </a:p>
          <a:p>
            <a:pPr lvl="0" algn="just">
              <a:lnSpc>
                <a:spcPct val="150000"/>
              </a:lnSpc>
              <a:buClr>
                <a:schemeClr val="tx1">
                  <a:lumMod val="75000"/>
                  <a:lumOff val="25000"/>
                </a:schemeClr>
              </a:buClr>
              <a:defRPr/>
            </a:pPr>
            <a:r>
              <a:rPr lang="tr-TR" sz="2000" b="1" dirty="0">
                <a:solidFill>
                  <a:srgbClr val="FF0000"/>
                </a:solidFill>
                <a:latin typeface="Candara" pitchFamily="34" charset="0"/>
                <a:cs typeface="Calibri"/>
              </a:rPr>
              <a:t>Uluslararası yayınevi 				</a:t>
            </a:r>
            <a:endParaRPr lang="tr-TR" sz="2000" b="1" dirty="0">
              <a:solidFill>
                <a:srgbClr val="000000"/>
              </a:solidFill>
              <a:latin typeface="Candara" pitchFamily="34" charset="0"/>
              <a:cs typeface="Calibri"/>
            </a:endParaRPr>
          </a:p>
          <a:p>
            <a:pPr lvl="0" algn="just">
              <a:lnSpc>
                <a:spcPct val="150000"/>
              </a:lnSpc>
              <a:buClr>
                <a:schemeClr val="tx1">
                  <a:lumMod val="75000"/>
                  <a:lumOff val="25000"/>
                </a:schemeClr>
              </a:buClr>
              <a:buFont typeface="Wingdings" pitchFamily="2" charset="2"/>
              <a:buChar char="ü"/>
              <a:defRPr/>
            </a:pPr>
            <a:r>
              <a:rPr lang="tr-TR" sz="2000" b="1" dirty="0">
                <a:solidFill>
                  <a:srgbClr val="000000"/>
                </a:solidFill>
                <a:latin typeface="Candara" pitchFamily="34" charset="0"/>
                <a:cs typeface="Calibri"/>
              </a:rPr>
              <a:t>En az </a:t>
            </a:r>
            <a:r>
              <a:rPr lang="tr-TR" sz="2000" b="1" u="sng" dirty="0">
                <a:solidFill>
                  <a:srgbClr val="000000"/>
                </a:solidFill>
                <a:latin typeface="Candara" pitchFamily="34" charset="0"/>
                <a:cs typeface="Calibri"/>
              </a:rPr>
              <a:t>5 yıl </a:t>
            </a:r>
            <a:r>
              <a:rPr lang="tr-TR" sz="2000" b="1" dirty="0">
                <a:solidFill>
                  <a:srgbClr val="000000"/>
                </a:solidFill>
                <a:latin typeface="Candara" pitchFamily="34" charset="0"/>
                <a:cs typeface="Calibri"/>
              </a:rPr>
              <a:t>süreyle uluslararası düzeyde faaliyet gösteren, </a:t>
            </a:r>
          </a:p>
          <a:p>
            <a:pPr lvl="0" algn="just">
              <a:lnSpc>
                <a:spcPct val="150000"/>
              </a:lnSpc>
              <a:buClr>
                <a:schemeClr val="tx1">
                  <a:lumMod val="75000"/>
                  <a:lumOff val="25000"/>
                </a:schemeClr>
              </a:buClr>
              <a:buFont typeface="Wingdings" pitchFamily="2" charset="2"/>
              <a:buChar char="ü"/>
              <a:defRPr/>
            </a:pPr>
            <a:r>
              <a:rPr lang="tr-TR" sz="2000" b="1" dirty="0">
                <a:latin typeface="Candara" panose="020E0502030303020204" pitchFamily="34" charset="0"/>
              </a:rPr>
              <a:t>Yükseköğretim kurumu senatosunun kararıyla alanında etkinliği ve saygınlığı kabul edilen yayınevini 	</a:t>
            </a:r>
          </a:p>
          <a:p>
            <a:pPr lvl="0" algn="just">
              <a:lnSpc>
                <a:spcPct val="150000"/>
              </a:lnSpc>
              <a:buClr>
                <a:schemeClr val="tx1">
                  <a:lumMod val="75000"/>
                  <a:lumOff val="25000"/>
                </a:schemeClr>
              </a:buClr>
              <a:buFont typeface="Wingdings" pitchFamily="2" charset="2"/>
              <a:buChar char="ü"/>
              <a:defRPr/>
            </a:pPr>
            <a:r>
              <a:rPr lang="tr-TR" sz="2000" b="1" dirty="0">
                <a:solidFill>
                  <a:srgbClr val="000000"/>
                </a:solidFill>
                <a:latin typeface="Candara" pitchFamily="34" charset="0"/>
                <a:cs typeface="Calibri"/>
              </a:rPr>
              <a:t>Daha önce aynı alanda farklı yazarlara ait Türkçe dışında </a:t>
            </a:r>
            <a:r>
              <a:rPr lang="tr-TR" sz="2000" b="1" u="sng" dirty="0">
                <a:solidFill>
                  <a:srgbClr val="000000"/>
                </a:solidFill>
                <a:latin typeface="Candara" pitchFamily="34" charset="0"/>
                <a:cs typeface="Calibri"/>
              </a:rPr>
              <a:t>en az 20 kitap </a:t>
            </a:r>
            <a:r>
              <a:rPr lang="tr-TR" sz="2000" b="1" dirty="0">
                <a:solidFill>
                  <a:srgbClr val="000000"/>
                </a:solidFill>
                <a:latin typeface="Candara" pitchFamily="34" charset="0"/>
                <a:cs typeface="Calibri"/>
              </a:rPr>
              <a:t>yayımlamış kitap</a:t>
            </a:r>
            <a:r>
              <a:rPr kumimoji="0" lang="tr-TR" sz="2000" b="1" i="0" u="none" strike="noStrike" kern="1200" cap="none" spc="0" normalizeH="0" baseline="0" noProof="0" dirty="0">
                <a:ln>
                  <a:noFill/>
                </a:ln>
                <a:solidFill>
                  <a:srgbClr val="000000"/>
                </a:solidFill>
                <a:effectLst/>
                <a:uLnTx/>
                <a:uFillTx/>
                <a:latin typeface="Candara" pitchFamily="34" charset="0"/>
                <a:cs typeface="Calibri"/>
              </a:rPr>
              <a:t>	</a:t>
            </a:r>
          </a:p>
          <a:p>
            <a:pPr marL="0" marR="0" lvl="0" indent="0" algn="just" defTabSz="914400" rtl="0" eaLnBrk="1" fontAlgn="auto" latinLnBrk="0" hangingPunct="1">
              <a:lnSpc>
                <a:spcPct val="150000"/>
              </a:lnSpc>
              <a:spcBef>
                <a:spcPts val="0"/>
              </a:spcBef>
              <a:spcAft>
                <a:spcPts val="0"/>
              </a:spcAft>
              <a:buClr>
                <a:schemeClr val="tx1">
                  <a:lumMod val="75000"/>
                  <a:lumOff val="25000"/>
                </a:schemeClr>
              </a:buClr>
              <a:buSzTx/>
              <a:buFont typeface="Arial" pitchFamily="34" charset="0"/>
              <a:buNone/>
              <a:tabLst/>
              <a:defRPr/>
            </a:pPr>
            <a:endParaRPr kumimoji="0" lang="tr-TR" sz="2000" b="1" i="0" u="none" strike="noStrike" kern="1200" cap="none" spc="0" normalizeH="0" baseline="0" noProof="0" dirty="0">
              <a:ln>
                <a:noFill/>
              </a:ln>
              <a:solidFill>
                <a:srgbClr val="000000"/>
              </a:solidFill>
              <a:effectLst/>
              <a:uLnTx/>
              <a:uFillTx/>
              <a:latin typeface="Candara" pitchFamily="34" charset="0"/>
              <a:cs typeface="Calibri"/>
            </a:endParaRPr>
          </a:p>
          <a:p>
            <a:pPr marL="0" marR="0" lvl="0" indent="0" algn="just" defTabSz="914400" rtl="0" eaLnBrk="1" fontAlgn="auto" latinLnBrk="0" hangingPunct="1">
              <a:lnSpc>
                <a:spcPct val="150000"/>
              </a:lnSpc>
              <a:spcBef>
                <a:spcPts val="0"/>
              </a:spcBef>
              <a:spcAft>
                <a:spcPts val="0"/>
              </a:spcAft>
              <a:buClr>
                <a:schemeClr val="tx1">
                  <a:lumMod val="75000"/>
                  <a:lumOff val="25000"/>
                </a:schemeClr>
              </a:buClr>
              <a:buSzTx/>
              <a:buFont typeface="Arial" pitchFamily="34" charset="0"/>
              <a:buNone/>
              <a:tabLst/>
              <a:defRPr/>
            </a:pPr>
            <a:endParaRPr kumimoji="0" lang="tr-TR" sz="2000" b="1" i="0" u="none" strike="noStrike" kern="1200" cap="none" spc="0" normalizeH="0" baseline="0" noProof="0" dirty="0">
              <a:ln>
                <a:noFill/>
              </a:ln>
              <a:solidFill>
                <a:srgbClr val="000000"/>
              </a:solidFill>
              <a:effectLst/>
              <a:uLnTx/>
              <a:uFillTx/>
              <a:latin typeface="Candara" pitchFamily="34" charset="0"/>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64F64-1893-9423-AF1A-626D70E33D49}"/>
            </a:ext>
          </a:extLst>
        </p:cNvPr>
        <p:cNvGrpSpPr/>
        <p:nvPr/>
      </p:nvGrpSpPr>
      <p:grpSpPr>
        <a:xfrm>
          <a:off x="0" y="0"/>
          <a:ext cx="0" cy="0"/>
          <a:chOff x="0" y="0"/>
          <a:chExt cx="0" cy="0"/>
        </a:xfrm>
      </p:grpSpPr>
      <p:sp>
        <p:nvSpPr>
          <p:cNvPr id="3" name="Metin kutusu 2">
            <a:extLst>
              <a:ext uri="{FF2B5EF4-FFF2-40B4-BE49-F238E27FC236}">
                <a16:creationId xmlns:a16="http://schemas.microsoft.com/office/drawing/2014/main" id="{ABE1F275-5F40-7A3A-1DEE-11049A7A38CA}"/>
              </a:ext>
            </a:extLst>
          </p:cNvPr>
          <p:cNvSpPr txBox="1"/>
          <p:nvPr/>
        </p:nvSpPr>
        <p:spPr>
          <a:xfrm>
            <a:off x="696686" y="879521"/>
            <a:ext cx="7696200" cy="5632311"/>
          </a:xfrm>
          <a:prstGeom prst="rect">
            <a:avLst/>
          </a:prstGeom>
          <a:noFill/>
        </p:spPr>
        <p:txBody>
          <a:bodyPr wrap="square" rtlCol="0">
            <a:spAutoFit/>
          </a:bodyPr>
          <a:lstStyle/>
          <a:p>
            <a:r>
              <a:rPr lang="tr-TR" dirty="0"/>
              <a:t>7/1/2020 tarihli ve 31011 sayılı Resmî </a:t>
            </a:r>
            <a:r>
              <a:rPr lang="tr-TR" dirty="0" err="1"/>
              <a:t>Gazete’de</a:t>
            </a:r>
            <a:r>
              <a:rPr lang="tr-TR" dirty="0"/>
              <a:t> yayımlanan 16/1/2020 tarihli ve 2043 sayılı Cumhurbaşkanı Kararı uyarınca yürürlüğe giren Akademik Teşvik Ödeneği Yönetmeliği Madde 3’e göre Alan Endeksi, Üniversitelerarası Kurul Başkanlığı tarafından hazırlanıp Yükseköğretim Kurulunca onaylanan doçentlik başvurusu için kabul edilen endeksler şeklinde tanımlanmıştır.</a:t>
            </a:r>
          </a:p>
          <a:p>
            <a:r>
              <a:rPr lang="tr-TR" dirty="0"/>
              <a:t>2024 Mart Dönemi itibarıyla Doçentlik Başvuru Kriterleri güncellenmiş ve alan endeksi ifadeleri temel alanlar kapsamında doçentlik başvuru kriterlerinden çıkarılmıştır. 2024 yılı Doçentlik başvuru kriterlerinde alan endeksi ifadeleri yerine ESCI, AHCI, </a:t>
            </a:r>
            <a:r>
              <a:rPr lang="tr-TR" dirty="0" err="1"/>
              <a:t>Scopus</a:t>
            </a:r>
            <a:r>
              <a:rPr lang="tr-TR" dirty="0"/>
              <a:t> ve SPORT </a:t>
            </a:r>
            <a:r>
              <a:rPr lang="tr-TR" dirty="0" err="1"/>
              <a:t>Discus</a:t>
            </a:r>
            <a:r>
              <a:rPr lang="tr-TR" dirty="0"/>
              <a:t> endeksleri tanımlanmış ve kullanılmıştır.</a:t>
            </a:r>
          </a:p>
          <a:p>
            <a:r>
              <a:rPr lang="tr-TR" dirty="0"/>
              <a:t>2024 Mart Dönemi itibarıyla </a:t>
            </a:r>
            <a:r>
              <a:rPr lang="tr-TR" u="sng" dirty="0">
                <a:hlinkClick r:id="rId2"/>
              </a:rPr>
              <a:t>Doçentlik Başvuru Şartlarında</a:t>
            </a:r>
            <a:r>
              <a:rPr lang="tr-TR" dirty="0"/>
              <a:t> yapılan bu değişiklikler göz önünde bulundurularak 2025 Yılı ESCI / AHCI/ </a:t>
            </a:r>
            <a:r>
              <a:rPr lang="tr-TR" dirty="0" err="1"/>
              <a:t>Scopus</a:t>
            </a:r>
            <a:r>
              <a:rPr lang="tr-TR" dirty="0"/>
              <a:t> / SPORT </a:t>
            </a:r>
            <a:r>
              <a:rPr lang="tr-TR" dirty="0" err="1"/>
              <a:t>Discus</a:t>
            </a:r>
            <a:r>
              <a:rPr lang="tr-TR" dirty="0"/>
              <a:t> kapsamındaki dergilerle ilgili faaliyetlerin (makale, editörlük, atıf) YÖKSİS Akademik Teşvik Modülünde “Alan endeksleri” sekmesinden puanlanabilmesine karar verilmiştir.</a:t>
            </a:r>
          </a:p>
          <a:p>
            <a:r>
              <a:rPr lang="tr-TR" dirty="0"/>
              <a:t>Başvuru tarihleri içerisinde farklı şekilde puanlama yapan öğretim elemanlarının müracaatları ilgili Bölüm Komisyonları tarafından iade edilerek gereken düzeltmeler yapılabilecektir. </a:t>
            </a:r>
          </a:p>
          <a:p>
            <a:pPr algn="just"/>
            <a:endParaRPr lang="tr-TR" dirty="0"/>
          </a:p>
        </p:txBody>
      </p:sp>
      <p:sp>
        <p:nvSpPr>
          <p:cNvPr id="4" name="Metin kutusu 3">
            <a:extLst>
              <a:ext uri="{FF2B5EF4-FFF2-40B4-BE49-F238E27FC236}">
                <a16:creationId xmlns:a16="http://schemas.microsoft.com/office/drawing/2014/main" id="{AD717FBA-B321-A832-EC98-A44CB10875A5}"/>
              </a:ext>
            </a:extLst>
          </p:cNvPr>
          <p:cNvSpPr txBox="1"/>
          <p:nvPr/>
        </p:nvSpPr>
        <p:spPr>
          <a:xfrm>
            <a:off x="696686" y="509362"/>
            <a:ext cx="6325906" cy="369332"/>
          </a:xfrm>
          <a:prstGeom prst="rect">
            <a:avLst/>
          </a:prstGeom>
          <a:noFill/>
        </p:spPr>
        <p:txBody>
          <a:bodyPr wrap="square" rtlCol="0">
            <a:spAutoFit/>
          </a:bodyPr>
          <a:lstStyle/>
          <a:p>
            <a:r>
              <a:rPr lang="tr-TR" b="1" i="1" dirty="0">
                <a:solidFill>
                  <a:srgbClr val="FF0000"/>
                </a:solidFill>
              </a:rPr>
              <a:t>ALAN ENDEKSLERİ HAKKINDA BİLGİLENDİRME:</a:t>
            </a:r>
            <a:endParaRPr lang="tr-TR" dirty="0">
              <a:solidFill>
                <a:srgbClr val="FF0000"/>
              </a:solidFill>
            </a:endParaRPr>
          </a:p>
        </p:txBody>
      </p:sp>
    </p:spTree>
    <p:extLst>
      <p:ext uri="{BB962C8B-B14F-4D97-AF65-F5344CB8AC3E}">
        <p14:creationId xmlns:p14="http://schemas.microsoft.com/office/powerpoint/2010/main" val="4285732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32012" y="214242"/>
            <a:ext cx="8534618" cy="6375244"/>
          </a:xfrm>
          <a:prstGeom prst="rect">
            <a:avLst/>
          </a:prstGeom>
        </p:spPr>
        <p:txBody>
          <a:bodyPr>
            <a:noAutofit/>
          </a:bodyPr>
          <a:lstStyle/>
          <a:p>
            <a:pPr marL="0" marR="0" lvl="0" indent="0" algn="just" defTabSz="914400" rtl="0" eaLnBrk="1" fontAlgn="auto" latinLnBrk="0" hangingPunct="1">
              <a:spcBef>
                <a:spcPts val="0"/>
              </a:spcBef>
              <a:spcAft>
                <a:spcPts val="0"/>
              </a:spcAft>
              <a:buClr>
                <a:schemeClr val="tx1">
                  <a:lumMod val="75000"/>
                  <a:lumOff val="25000"/>
                </a:schemeClr>
              </a:buClr>
              <a:buSzTx/>
              <a:buFont typeface="Arial" pitchFamily="34" charset="0"/>
              <a:buNone/>
              <a:tabLst/>
              <a:defRPr/>
            </a:pPr>
            <a:r>
              <a:rPr lang="tr-TR" sz="1700" b="1" dirty="0">
                <a:solidFill>
                  <a:srgbClr val="FF0000"/>
                </a:solidFill>
                <a:latin typeface="Candara" pitchFamily="34" charset="0"/>
                <a:cs typeface="Calibri"/>
              </a:rPr>
              <a:t>Dergilerde Editörlük</a:t>
            </a:r>
            <a:endParaRPr kumimoji="0" lang="tr-TR" sz="1700" b="1" i="0" u="none" strike="noStrike" kern="1200" cap="none" spc="0" normalizeH="0" baseline="0" noProof="0" dirty="0">
              <a:ln>
                <a:noFill/>
              </a:ln>
              <a:solidFill>
                <a:srgbClr val="000000"/>
              </a:solidFill>
              <a:effectLst/>
              <a:uLnTx/>
              <a:uFillTx/>
              <a:latin typeface="Candara" pitchFamily="34" charset="0"/>
              <a:cs typeface="Calibri"/>
            </a:endParaRPr>
          </a:p>
          <a:p>
            <a:r>
              <a:rPr kumimoji="0" lang="tr-TR" sz="1700" b="1" i="0" u="none" strike="noStrike" kern="1200" cap="none" spc="0" normalizeH="0" baseline="0" noProof="0" dirty="0">
                <a:ln>
                  <a:noFill/>
                </a:ln>
                <a:solidFill>
                  <a:srgbClr val="000000"/>
                </a:solidFill>
                <a:effectLst/>
                <a:uLnTx/>
                <a:uFillTx/>
                <a:latin typeface="Candara" pitchFamily="34" charset="0"/>
                <a:cs typeface="Calibri"/>
              </a:rPr>
              <a:t>Dergilerde</a:t>
            </a:r>
            <a:r>
              <a:rPr kumimoji="0" lang="tr-TR" sz="1700" b="1" i="0" u="none" strike="noStrike" kern="1200" cap="none" spc="0" normalizeH="0" noProof="0" dirty="0">
                <a:ln>
                  <a:noFill/>
                </a:ln>
                <a:solidFill>
                  <a:srgbClr val="000000"/>
                </a:solidFill>
                <a:effectLst/>
                <a:uLnTx/>
                <a:uFillTx/>
                <a:latin typeface="Candara" pitchFamily="34" charset="0"/>
                <a:cs typeface="Calibri"/>
              </a:rPr>
              <a:t> editörlük değerlendirilmesinde </a:t>
            </a:r>
            <a:r>
              <a:rPr kumimoji="0" lang="tr-TR" sz="1700" b="1" i="0" u="sng" strike="noStrike" kern="1200" cap="none" spc="0" normalizeH="0" noProof="0" dirty="0">
                <a:ln>
                  <a:noFill/>
                </a:ln>
                <a:solidFill>
                  <a:srgbClr val="000000"/>
                </a:solidFill>
                <a:effectLst/>
                <a:uLnTx/>
                <a:uFillTx/>
                <a:latin typeface="Candara" pitchFamily="34" charset="0"/>
                <a:cs typeface="Calibri"/>
              </a:rPr>
              <a:t>sadece bir editörlük </a:t>
            </a:r>
            <a:r>
              <a:rPr kumimoji="0" lang="tr-TR" sz="1700" b="1" i="0" u="none" strike="noStrike" kern="1200" cap="none" spc="0" normalizeH="0" noProof="0" dirty="0">
                <a:ln>
                  <a:noFill/>
                </a:ln>
                <a:solidFill>
                  <a:srgbClr val="000000"/>
                </a:solidFill>
                <a:effectLst/>
                <a:uLnTx/>
                <a:uFillTx/>
                <a:latin typeface="Candara" pitchFamily="34" charset="0"/>
                <a:cs typeface="Calibri"/>
              </a:rPr>
              <a:t>dikkate alınır. </a:t>
            </a:r>
            <a:r>
              <a:rPr lang="tr-TR" sz="1700" b="1" dirty="0">
                <a:latin typeface="Candara" panose="020E0502030303020204" pitchFamily="34" charset="0"/>
              </a:rPr>
              <a:t>Çok editörlü dergilerde sadece baş editör teşvik kapsamında değerlendirilir. Birden fazla dergide editör ise sadece bir dergideki editörlüğün puanı alınır.  </a:t>
            </a:r>
            <a:r>
              <a:rPr lang="tr-TR" sz="1700" dirty="0"/>
              <a:t>	</a:t>
            </a:r>
            <a:br>
              <a:rPr lang="tr-TR" sz="1700" dirty="0"/>
            </a:br>
            <a:r>
              <a:rPr lang="tr-TR" sz="1700" i="1" dirty="0">
                <a:latin typeface="Candara" panose="020E0502030303020204" pitchFamily="34" charset="0"/>
              </a:rPr>
              <a:t> -Diğer uluslararası hakemli dergiler için; </a:t>
            </a:r>
          </a:p>
          <a:p>
            <a:pPr marL="400050" indent="-400050">
              <a:buFont typeface="+mj-lt"/>
              <a:buAutoNum type="romanUcPeriod"/>
            </a:pPr>
            <a:r>
              <a:rPr lang="tr-TR" sz="1700" b="1" dirty="0">
                <a:latin typeface="Candara" panose="020E0502030303020204" pitchFamily="34" charset="0"/>
              </a:rPr>
              <a:t>Derginin tarandığı dizinleri ve ISSN numaralarını gösterir belge/ekran görüntüsü</a:t>
            </a:r>
          </a:p>
          <a:p>
            <a:pPr marL="400050" indent="-400050">
              <a:buFont typeface="+mj-lt"/>
              <a:buAutoNum type="romanUcPeriod"/>
            </a:pPr>
            <a:r>
              <a:rPr lang="tr-TR" sz="1700" b="1" dirty="0">
                <a:latin typeface="Candara" panose="020E0502030303020204" pitchFamily="34" charset="0"/>
              </a:rPr>
              <a:t>Derginin son 5 yıldır düzenli olarak yayımlandığını gösteren belge </a:t>
            </a:r>
          </a:p>
          <a:p>
            <a:r>
              <a:rPr lang="tr-TR" sz="1700" b="1" dirty="0">
                <a:latin typeface="Candara" panose="020E0502030303020204" pitchFamily="34" charset="0"/>
              </a:rPr>
              <a:t>(SCI , SCI-E, SSCI ve AHCI, Alan indeksli dergiler ve ULAKBIM tarafından taranan TR-DİZİN dergiler için yukarıda verilen şartlara yönetmelik gereği  ihtiyaç yoktur. )</a:t>
            </a:r>
            <a:endParaRPr lang="tr-TR" sz="1700" dirty="0"/>
          </a:p>
          <a:p>
            <a:pPr marL="0" marR="0" lvl="0" indent="0" algn="just" defTabSz="914400" rtl="0" eaLnBrk="1" fontAlgn="auto" latinLnBrk="0" hangingPunct="1">
              <a:spcBef>
                <a:spcPts val="0"/>
              </a:spcBef>
              <a:spcAft>
                <a:spcPts val="0"/>
              </a:spcAft>
              <a:buClr>
                <a:schemeClr val="tx1">
                  <a:lumMod val="75000"/>
                  <a:lumOff val="25000"/>
                </a:schemeClr>
              </a:buClr>
              <a:buSzTx/>
              <a:tabLst/>
              <a:defRPr/>
            </a:pPr>
            <a:r>
              <a:rPr lang="tr-TR" sz="1700" b="1" dirty="0">
                <a:solidFill>
                  <a:srgbClr val="FF0000"/>
                </a:solidFill>
                <a:latin typeface="Candara" pitchFamily="34" charset="0"/>
                <a:cs typeface="Calibri"/>
              </a:rPr>
              <a:t>Tebliğ</a:t>
            </a:r>
          </a:p>
          <a:p>
            <a:pPr marL="285750" indent="-285750">
              <a:buFont typeface="Wingdings" panose="05000000000000000000" pitchFamily="2" charset="2"/>
              <a:buChar char="ü"/>
            </a:pPr>
            <a:r>
              <a:rPr lang="tr-TR" sz="1700" b="1" dirty="0">
                <a:latin typeface="Candara" panose="020E0502030303020204" pitchFamily="34" charset="0"/>
              </a:rPr>
              <a:t>Türkiye dışında en az beş farklı ülkeden sözlü tebliğ sunan konuşmacının katılım sağlaması ve tebliğlerin </a:t>
            </a:r>
            <a:r>
              <a:rPr lang="tr-TR" sz="1700" b="1" u="sng" dirty="0">
                <a:latin typeface="Candara" panose="020E0502030303020204" pitchFamily="34" charset="0"/>
              </a:rPr>
              <a:t>yarıdan fazlasının Türkiye </a:t>
            </a:r>
            <a:r>
              <a:rPr lang="tr-TR" sz="1700" b="1" dirty="0">
                <a:latin typeface="Candara" panose="020E0502030303020204" pitchFamily="34" charset="0"/>
              </a:rPr>
              <a:t>dışından katılımcılar tarafından sunulması esastır. </a:t>
            </a:r>
          </a:p>
          <a:p>
            <a:pPr marL="285750" indent="-285750">
              <a:buFont typeface="Wingdings" panose="05000000000000000000" pitchFamily="2" charset="2"/>
              <a:buChar char="ü"/>
            </a:pPr>
            <a:r>
              <a:rPr lang="tr-TR" sz="1700" b="1" dirty="0">
                <a:latin typeface="Candara" panose="020E0502030303020204" pitchFamily="34" charset="0"/>
              </a:rPr>
              <a:t>Ayrıca etkinliğin uluslararası niteliği haiz olup olmadığı hususunda, ödemeye esas teşkil etmek üzere üniversite yönetim kurulu kararını olması gerekir. </a:t>
            </a:r>
            <a:r>
              <a:rPr lang="tr-TR" sz="1700" dirty="0">
                <a:latin typeface="Candara" panose="020E0502030303020204" pitchFamily="34" charset="0"/>
              </a:rPr>
              <a:t>	</a:t>
            </a:r>
          </a:p>
          <a:p>
            <a:pPr algn="just">
              <a:buFont typeface="Wingdings" pitchFamily="2" charset="2"/>
              <a:buChar char="ü"/>
            </a:pPr>
            <a:r>
              <a:rPr lang="tr-TR" sz="1700" b="1" dirty="0">
                <a:solidFill>
                  <a:srgbClr val="000000"/>
                </a:solidFill>
                <a:latin typeface="Candara" pitchFamily="34" charset="0"/>
                <a:cs typeface="Calibri"/>
              </a:rPr>
              <a:t> Uluslararası kongre ve sempozyumlarda </a:t>
            </a:r>
            <a:r>
              <a:rPr lang="tr-TR" sz="1700" b="1" u="sng" dirty="0">
                <a:solidFill>
                  <a:srgbClr val="000000"/>
                </a:solidFill>
                <a:latin typeface="Candara" pitchFamily="34" charset="0"/>
                <a:cs typeface="Calibri"/>
              </a:rPr>
              <a:t>sözlü</a:t>
            </a:r>
            <a:r>
              <a:rPr lang="tr-TR" sz="1700" b="1" dirty="0">
                <a:solidFill>
                  <a:srgbClr val="000000"/>
                </a:solidFill>
                <a:latin typeface="Candara" pitchFamily="34" charset="0"/>
                <a:cs typeface="Calibri"/>
              </a:rPr>
              <a:t> olarak sunulmalı ve </a:t>
            </a:r>
            <a:r>
              <a:rPr lang="tr-TR" sz="1700" b="1" u="sng" dirty="0">
                <a:solidFill>
                  <a:srgbClr val="000000"/>
                </a:solidFill>
                <a:latin typeface="Candara" pitchFamily="34" charset="0"/>
                <a:cs typeface="Calibri"/>
              </a:rPr>
              <a:t>tam metin </a:t>
            </a:r>
            <a:r>
              <a:rPr lang="tr-TR" sz="1700" b="1" dirty="0">
                <a:solidFill>
                  <a:srgbClr val="000000"/>
                </a:solidFill>
                <a:latin typeface="Candara" pitchFamily="34" charset="0"/>
                <a:cs typeface="Calibri"/>
              </a:rPr>
              <a:t>olarak yayımlanmalıdır.</a:t>
            </a:r>
            <a:endParaRPr kumimoji="0" lang="tr-TR" sz="1700" b="1" i="0" u="none" strike="noStrike" kern="1200" cap="none" spc="0" normalizeH="0" baseline="0" noProof="0" dirty="0">
              <a:ln>
                <a:noFill/>
              </a:ln>
              <a:solidFill>
                <a:srgbClr val="000000"/>
              </a:solidFill>
              <a:effectLst/>
              <a:uLnTx/>
              <a:uFillTx/>
              <a:latin typeface="Candara" pitchFamily="34" charset="0"/>
              <a:cs typeface="Calibri"/>
            </a:endParaRPr>
          </a:p>
          <a:p>
            <a:pPr algn="just"/>
            <a:r>
              <a:rPr lang="tr-TR" sz="1700" b="1" dirty="0">
                <a:solidFill>
                  <a:srgbClr val="FF0000"/>
                </a:solidFill>
                <a:latin typeface="Candara" pitchFamily="34" charset="0"/>
                <a:cs typeface="Calibri"/>
              </a:rPr>
              <a:t>Atıf</a:t>
            </a:r>
          </a:p>
          <a:p>
            <a:pPr marL="285750" lvl="0" indent="-285750" algn="just">
              <a:buFont typeface="Wingdings" panose="05000000000000000000" pitchFamily="2" charset="2"/>
              <a:buChar char="ü"/>
            </a:pPr>
            <a:r>
              <a:rPr lang="tr-TR" sz="1700" b="1" dirty="0">
                <a:solidFill>
                  <a:srgbClr val="000000"/>
                </a:solidFill>
                <a:latin typeface="Candara" pitchFamily="34" charset="0"/>
                <a:cs typeface="Calibri"/>
              </a:rPr>
              <a:t>Öğretim elemanının </a:t>
            </a:r>
            <a:r>
              <a:rPr lang="tr-TR" sz="1700" b="1" u="sng" dirty="0">
                <a:solidFill>
                  <a:srgbClr val="000000"/>
                </a:solidFill>
                <a:latin typeface="Candara" pitchFamily="34" charset="0"/>
                <a:cs typeface="Calibri"/>
              </a:rPr>
              <a:t>yazar</a:t>
            </a:r>
            <a:r>
              <a:rPr lang="tr-TR" sz="1700" b="1" dirty="0">
                <a:solidFill>
                  <a:srgbClr val="000000"/>
                </a:solidFill>
                <a:latin typeface="Candara" pitchFamily="34" charset="0"/>
                <a:cs typeface="Calibri"/>
              </a:rPr>
              <a:t> olarak </a:t>
            </a:r>
            <a:r>
              <a:rPr lang="tr-TR" sz="1700" b="1" u="sng" dirty="0">
                <a:solidFill>
                  <a:srgbClr val="000000"/>
                </a:solidFill>
                <a:latin typeface="Candara" pitchFamily="34" charset="0"/>
                <a:cs typeface="Calibri"/>
              </a:rPr>
              <a:t>yer almadığı </a:t>
            </a:r>
            <a:r>
              <a:rPr lang="tr-TR" sz="1700" b="1" dirty="0">
                <a:solidFill>
                  <a:srgbClr val="000000"/>
                </a:solidFill>
                <a:latin typeface="Candara" pitchFamily="34" charset="0"/>
                <a:cs typeface="Calibri"/>
              </a:rPr>
              <a:t>yayınlarda eserlerine yapılmış olan atıflar</a:t>
            </a:r>
          </a:p>
          <a:p>
            <a:pPr marL="285750" lvl="0" indent="-285750" algn="just">
              <a:buFont typeface="Wingdings" panose="05000000000000000000" pitchFamily="2" charset="2"/>
              <a:buChar char="ü"/>
            </a:pPr>
            <a:r>
              <a:rPr lang="tr-TR" sz="1700" b="1" dirty="0">
                <a:solidFill>
                  <a:srgbClr val="000000"/>
                </a:solidFill>
                <a:latin typeface="Candara" pitchFamily="34" charset="0"/>
                <a:cs typeface="Calibri"/>
              </a:rPr>
              <a:t>Atıflarda kişi sayısı dikkate alınmaz her bir başvuru sahibi için ayrı puanlama yapılır.</a:t>
            </a:r>
          </a:p>
          <a:p>
            <a:pPr marL="285750" lvl="0" indent="-285750" algn="just">
              <a:buFont typeface="Wingdings" panose="05000000000000000000" pitchFamily="2" charset="2"/>
              <a:buChar char="ü"/>
            </a:pPr>
            <a:r>
              <a:rPr lang="tr-TR" sz="1700" b="1" dirty="0">
                <a:solidFill>
                  <a:srgbClr val="000000"/>
                </a:solidFill>
                <a:latin typeface="Candara" pitchFamily="34" charset="0"/>
                <a:cs typeface="Calibri"/>
              </a:rPr>
              <a:t>Aynı yayın veya esere bir kitabın ya da bir makalenin farklı bölümlerinde yapılan atıflar yalnızca bir atıf olarak değerlendirilir. </a:t>
            </a:r>
            <a:endParaRPr kumimoji="0" lang="tr-TR" sz="1700" b="1" i="0" u="none" strike="noStrike" kern="1200" cap="none" spc="0" normalizeH="0" baseline="0" noProof="0" dirty="0">
              <a:ln>
                <a:noFill/>
              </a:ln>
              <a:solidFill>
                <a:srgbClr val="000000"/>
              </a:solidFill>
              <a:effectLst/>
              <a:uLnTx/>
              <a:uFillTx/>
              <a:latin typeface="Candara" pitchFamily="34" charset="0"/>
              <a:cs typeface="Calibri"/>
            </a:endParaRPr>
          </a:p>
        </p:txBody>
      </p:sp>
    </p:spTree>
    <p:extLst>
      <p:ext uri="{BB962C8B-B14F-4D97-AF65-F5344CB8AC3E}">
        <p14:creationId xmlns:p14="http://schemas.microsoft.com/office/powerpoint/2010/main" val="2414312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18363" y="132355"/>
            <a:ext cx="8625385" cy="4439921"/>
          </a:xfrm>
          <a:prstGeom prst="rect">
            <a:avLst/>
          </a:prstGeom>
        </p:spPr>
        <p:txBody>
          <a:bodyPr>
            <a:noAutofit/>
          </a:bodyPr>
          <a:lstStyle/>
          <a:p>
            <a:pPr lvl="0" algn="just">
              <a:lnSpc>
                <a:spcPct val="150000"/>
              </a:lnSpc>
              <a:buClr>
                <a:schemeClr val="tx1">
                  <a:lumMod val="75000"/>
                  <a:lumOff val="25000"/>
                </a:schemeClr>
              </a:buClr>
              <a:defRPr/>
            </a:pPr>
            <a:r>
              <a:rPr lang="tr-TR" b="1" dirty="0">
                <a:solidFill>
                  <a:srgbClr val="FF0000"/>
                </a:solidFill>
                <a:latin typeface="Candara" pitchFamily="34" charset="0"/>
                <a:cs typeface="Calibri"/>
              </a:rPr>
              <a:t>Proje	</a:t>
            </a:r>
            <a:endParaRPr lang="tr-TR" b="1" dirty="0">
              <a:solidFill>
                <a:srgbClr val="000000"/>
              </a:solidFill>
              <a:latin typeface="Candara" pitchFamily="34" charset="0"/>
              <a:cs typeface="Calibri"/>
            </a:endParaRPr>
          </a:p>
          <a:p>
            <a:pPr lvl="0" algn="just">
              <a:lnSpc>
                <a:spcPct val="200000"/>
              </a:lnSpc>
              <a:buClr>
                <a:schemeClr val="tx1">
                  <a:lumMod val="75000"/>
                  <a:lumOff val="25000"/>
                </a:schemeClr>
              </a:buClr>
              <a:buFont typeface="Wingdings" pitchFamily="2" charset="2"/>
              <a:buChar char="ü"/>
              <a:defRPr/>
            </a:pPr>
            <a:r>
              <a:rPr lang="tr-TR" b="1" dirty="0">
                <a:solidFill>
                  <a:srgbClr val="000000"/>
                </a:solidFill>
                <a:latin typeface="Candara" pitchFamily="34" charset="0"/>
                <a:cs typeface="Calibri"/>
              </a:rPr>
              <a:t>Ulusal veya uluslararası kurumlarca </a:t>
            </a:r>
            <a:r>
              <a:rPr lang="tr-TR" b="1" u="sng" dirty="0">
                <a:solidFill>
                  <a:srgbClr val="000000"/>
                </a:solidFill>
                <a:latin typeface="Candara" pitchFamily="34" charset="0"/>
                <a:cs typeface="Calibri"/>
              </a:rPr>
              <a:t>onaylanarak</a:t>
            </a:r>
            <a:r>
              <a:rPr lang="tr-TR" b="1" dirty="0">
                <a:solidFill>
                  <a:srgbClr val="000000"/>
                </a:solidFill>
                <a:latin typeface="Candara" pitchFamily="34" charset="0"/>
                <a:cs typeface="Calibri"/>
              </a:rPr>
              <a:t> </a:t>
            </a:r>
            <a:r>
              <a:rPr lang="tr-TR" b="1" u="sng" dirty="0">
                <a:solidFill>
                  <a:srgbClr val="000000"/>
                </a:solidFill>
                <a:latin typeface="Candara" pitchFamily="34" charset="0"/>
                <a:cs typeface="Calibri"/>
              </a:rPr>
              <a:t>bütçe</a:t>
            </a:r>
            <a:r>
              <a:rPr lang="tr-TR" b="1" dirty="0">
                <a:solidFill>
                  <a:srgbClr val="000000"/>
                </a:solidFill>
                <a:latin typeface="Candara" pitchFamily="34" charset="0"/>
                <a:cs typeface="Calibri"/>
              </a:rPr>
              <a:t> desteği sağlanmış, </a:t>
            </a:r>
          </a:p>
          <a:p>
            <a:pPr lvl="0" algn="just">
              <a:lnSpc>
                <a:spcPct val="200000"/>
              </a:lnSpc>
              <a:buClr>
                <a:schemeClr val="tx1">
                  <a:lumMod val="75000"/>
                  <a:lumOff val="25000"/>
                </a:schemeClr>
              </a:buClr>
              <a:buFont typeface="Wingdings" pitchFamily="2" charset="2"/>
              <a:buChar char="ü"/>
              <a:defRPr/>
            </a:pPr>
            <a:r>
              <a:rPr lang="tr-TR" b="1" u="sng" dirty="0">
                <a:solidFill>
                  <a:srgbClr val="000000"/>
                </a:solidFill>
                <a:latin typeface="Candara" pitchFamily="34" charset="0"/>
                <a:cs typeface="Calibri"/>
              </a:rPr>
              <a:t>Bilimsel</a:t>
            </a:r>
            <a:r>
              <a:rPr lang="tr-TR" b="1" dirty="0">
                <a:solidFill>
                  <a:srgbClr val="000000"/>
                </a:solidFill>
                <a:latin typeface="Candara" pitchFamily="34" charset="0"/>
                <a:cs typeface="Calibri"/>
              </a:rPr>
              <a:t> esaslara uygun olarak yürütülmüş ve </a:t>
            </a:r>
          </a:p>
          <a:p>
            <a:pPr lvl="0" algn="just">
              <a:lnSpc>
                <a:spcPct val="200000"/>
              </a:lnSpc>
              <a:buClr>
                <a:schemeClr val="tx1">
                  <a:lumMod val="75000"/>
                  <a:lumOff val="25000"/>
                </a:schemeClr>
              </a:buClr>
              <a:buFont typeface="Wingdings" pitchFamily="2" charset="2"/>
              <a:buChar char="ü"/>
              <a:defRPr/>
            </a:pPr>
            <a:r>
              <a:rPr lang="tr-TR" b="1" u="sng" dirty="0">
                <a:solidFill>
                  <a:srgbClr val="000000"/>
                </a:solidFill>
                <a:latin typeface="Candara" pitchFamily="34" charset="0"/>
                <a:cs typeface="Calibri"/>
              </a:rPr>
              <a:t>Sonuç raporu </a:t>
            </a:r>
            <a:r>
              <a:rPr lang="tr-TR" b="1" dirty="0">
                <a:solidFill>
                  <a:srgbClr val="000000"/>
                </a:solidFill>
                <a:latin typeface="Candara" pitchFamily="34" charset="0"/>
                <a:cs typeface="Calibri"/>
              </a:rPr>
              <a:t>ilgili mercilerce </a:t>
            </a:r>
            <a:r>
              <a:rPr lang="tr-TR" b="1" u="sng" dirty="0">
                <a:solidFill>
                  <a:srgbClr val="000000"/>
                </a:solidFill>
                <a:latin typeface="Candara" pitchFamily="34" charset="0"/>
                <a:cs typeface="Calibri"/>
              </a:rPr>
              <a:t>onaylanmış</a:t>
            </a:r>
            <a:r>
              <a:rPr lang="tr-TR" b="1" dirty="0">
                <a:solidFill>
                  <a:srgbClr val="000000"/>
                </a:solidFill>
                <a:latin typeface="Candara" pitchFamily="34" charset="0"/>
                <a:cs typeface="Calibri"/>
              </a:rPr>
              <a:t> araştırma çalışmaları </a:t>
            </a:r>
          </a:p>
          <a:p>
            <a:pPr lvl="0" algn="just">
              <a:lnSpc>
                <a:spcPct val="200000"/>
              </a:lnSpc>
              <a:buClr>
                <a:schemeClr val="tx1">
                  <a:lumMod val="75000"/>
                  <a:lumOff val="25000"/>
                </a:schemeClr>
              </a:buClr>
              <a:buFont typeface="Wingdings" pitchFamily="2" charset="2"/>
              <a:buChar char="ü"/>
              <a:defRPr/>
            </a:pPr>
            <a:r>
              <a:rPr lang="tr-TR" b="1" dirty="0">
                <a:solidFill>
                  <a:srgbClr val="000000"/>
                </a:solidFill>
                <a:latin typeface="Candara" pitchFamily="34" charset="0"/>
                <a:cs typeface="Calibri"/>
              </a:rPr>
              <a:t>Projenin </a:t>
            </a:r>
            <a:r>
              <a:rPr lang="tr-TR" b="1" u="sng" dirty="0">
                <a:solidFill>
                  <a:srgbClr val="000000"/>
                </a:solidFill>
                <a:latin typeface="Candara" pitchFamily="34" charset="0"/>
                <a:cs typeface="Calibri"/>
              </a:rPr>
              <a:t>Ar-Ge</a:t>
            </a:r>
            <a:r>
              <a:rPr lang="tr-TR" b="1" dirty="0">
                <a:solidFill>
                  <a:srgbClr val="000000"/>
                </a:solidFill>
                <a:latin typeface="Candara" pitchFamily="34" charset="0"/>
                <a:cs typeface="Calibri"/>
              </a:rPr>
              <a:t> niteliğinde olması ve toplam proje </a:t>
            </a:r>
            <a:r>
              <a:rPr lang="tr-TR" b="1" u="sng" dirty="0">
                <a:solidFill>
                  <a:srgbClr val="000000"/>
                </a:solidFill>
                <a:latin typeface="Candara" pitchFamily="34" charset="0"/>
                <a:cs typeface="Calibri"/>
              </a:rPr>
              <a:t>süresinin 9 aydan az </a:t>
            </a:r>
            <a:r>
              <a:rPr lang="tr-TR" b="1" dirty="0">
                <a:solidFill>
                  <a:srgbClr val="000000"/>
                </a:solidFill>
                <a:latin typeface="Candara" pitchFamily="34" charset="0"/>
                <a:cs typeface="Calibri"/>
              </a:rPr>
              <a:t>olmaması.</a:t>
            </a:r>
          </a:p>
          <a:p>
            <a:pPr marL="0" marR="0" lvl="0" indent="0" algn="just" defTabSz="914400" rtl="0" eaLnBrk="1" fontAlgn="auto" latinLnBrk="0" hangingPunct="1">
              <a:lnSpc>
                <a:spcPct val="200000"/>
              </a:lnSpc>
              <a:spcBef>
                <a:spcPts val="0"/>
              </a:spcBef>
              <a:spcAft>
                <a:spcPts val="0"/>
              </a:spcAft>
              <a:buClr>
                <a:schemeClr val="tx1">
                  <a:lumMod val="75000"/>
                  <a:lumOff val="25000"/>
                </a:schemeClr>
              </a:buClr>
              <a:buSzTx/>
              <a:buFont typeface="Wingdings" pitchFamily="2" charset="2"/>
              <a:buChar char="ü"/>
              <a:tabLst/>
              <a:defRPr/>
            </a:pPr>
            <a:r>
              <a:rPr kumimoji="0" lang="tr-TR" b="1" i="0" u="none" strike="noStrike" kern="1200" cap="none" spc="0" normalizeH="0" baseline="0" noProof="0" dirty="0">
                <a:ln>
                  <a:noFill/>
                </a:ln>
                <a:solidFill>
                  <a:srgbClr val="000000"/>
                </a:solidFill>
                <a:effectLst/>
                <a:uLnTx/>
                <a:uFillTx/>
                <a:latin typeface="Candara" pitchFamily="34" charset="0"/>
                <a:cs typeface="Calibri"/>
              </a:rPr>
              <a:t> TÜBİTAK projelerinin sadece </a:t>
            </a:r>
            <a:r>
              <a:rPr kumimoji="0" lang="tr-TR" b="1" i="0" u="sng" strike="noStrike" kern="1200" cap="none" spc="0" normalizeH="0" baseline="0" noProof="0" dirty="0">
                <a:ln>
                  <a:noFill/>
                </a:ln>
                <a:solidFill>
                  <a:srgbClr val="000000"/>
                </a:solidFill>
                <a:effectLst/>
                <a:uLnTx/>
                <a:uFillTx/>
                <a:latin typeface="Candara" pitchFamily="34" charset="0"/>
                <a:cs typeface="Calibri"/>
              </a:rPr>
              <a:t>akademik destekleri </a:t>
            </a:r>
            <a:r>
              <a:rPr kumimoji="0" lang="tr-TR" b="1" i="0" u="none" strike="noStrike" kern="1200" cap="none" spc="0" normalizeH="0" baseline="0" noProof="0" dirty="0">
                <a:ln>
                  <a:noFill/>
                </a:ln>
                <a:solidFill>
                  <a:srgbClr val="000000"/>
                </a:solidFill>
                <a:effectLst/>
                <a:uLnTx/>
                <a:uFillTx/>
                <a:latin typeface="Candara" pitchFamily="34" charset="0"/>
                <a:cs typeface="Calibri"/>
              </a:rPr>
              <a:t>bu kapsamda değerlendirilir (Bilim ve Toplum projeleri 4000’li kodlar bu kapsamda</a:t>
            </a:r>
            <a:r>
              <a:rPr kumimoji="0" lang="tr-TR" b="1" i="0" u="none" strike="noStrike" kern="1200" cap="none" spc="0" normalizeH="0" noProof="0" dirty="0">
                <a:ln>
                  <a:noFill/>
                </a:ln>
                <a:solidFill>
                  <a:srgbClr val="000000"/>
                </a:solidFill>
                <a:effectLst/>
                <a:uLnTx/>
                <a:uFillTx/>
                <a:latin typeface="Candara" pitchFamily="34" charset="0"/>
                <a:cs typeface="Calibri"/>
              </a:rPr>
              <a:t> değildir</a:t>
            </a:r>
            <a:r>
              <a:rPr kumimoji="0" lang="tr-TR" b="1" i="0" u="none" strike="noStrike" kern="1200" cap="none" spc="0" normalizeH="0" baseline="0" noProof="0" dirty="0">
                <a:ln>
                  <a:noFill/>
                </a:ln>
                <a:solidFill>
                  <a:srgbClr val="000000"/>
                </a:solidFill>
                <a:effectLst/>
                <a:uLnTx/>
                <a:uFillTx/>
                <a:latin typeface="Candara" pitchFamily="34" charset="0"/>
                <a:cs typeface="Calibri"/>
              </a:rPr>
              <a:t>).</a:t>
            </a:r>
          </a:p>
          <a:p>
            <a:pPr marL="0" marR="0" lvl="0" indent="0" algn="just" defTabSz="914400" rtl="0" eaLnBrk="1" fontAlgn="auto" latinLnBrk="0" hangingPunct="1">
              <a:lnSpc>
                <a:spcPct val="200000"/>
              </a:lnSpc>
              <a:spcBef>
                <a:spcPts val="0"/>
              </a:spcBef>
              <a:spcAft>
                <a:spcPts val="0"/>
              </a:spcAft>
              <a:buClr>
                <a:schemeClr val="tx1">
                  <a:lumMod val="75000"/>
                  <a:lumOff val="25000"/>
                </a:schemeClr>
              </a:buClr>
              <a:buSzTx/>
              <a:buFont typeface="Wingdings" pitchFamily="2" charset="2"/>
              <a:buChar char="ü"/>
              <a:tabLst/>
              <a:defRPr/>
            </a:pPr>
            <a:r>
              <a:rPr lang="tr-TR" b="1" u="sng" dirty="0">
                <a:solidFill>
                  <a:srgbClr val="000000"/>
                </a:solidFill>
                <a:latin typeface="Candara" pitchFamily="34" charset="0"/>
                <a:cs typeface="Calibri"/>
              </a:rPr>
              <a:t>Öğrenci projeleri, İŞKUR, KOBİ ve kalkınma ajanslarından </a:t>
            </a:r>
            <a:r>
              <a:rPr lang="tr-TR" b="1" dirty="0">
                <a:solidFill>
                  <a:srgbClr val="000000"/>
                </a:solidFill>
                <a:latin typeface="Candara" pitchFamily="34" charset="0"/>
                <a:cs typeface="Calibri"/>
              </a:rPr>
              <a:t>desteklenen projeler ve </a:t>
            </a:r>
            <a:r>
              <a:rPr lang="tr-TR" b="1" u="sng" dirty="0">
                <a:solidFill>
                  <a:srgbClr val="000000"/>
                </a:solidFill>
                <a:latin typeface="Candara" pitchFamily="34" charset="0"/>
                <a:cs typeface="Calibri"/>
              </a:rPr>
              <a:t>danışmanlıklar</a:t>
            </a:r>
            <a:r>
              <a:rPr lang="tr-TR" b="1" dirty="0">
                <a:solidFill>
                  <a:srgbClr val="000000"/>
                </a:solidFill>
                <a:latin typeface="Candara" pitchFamily="34" charset="0"/>
                <a:cs typeface="Calibri"/>
              </a:rPr>
              <a:t> bu değerlendirmeye alınmaz.</a:t>
            </a:r>
          </a:p>
          <a:p>
            <a:pPr marL="0" marR="0" lvl="0" indent="0" algn="just" defTabSz="914400" rtl="0" eaLnBrk="1" fontAlgn="auto" latinLnBrk="0" hangingPunct="1">
              <a:lnSpc>
                <a:spcPct val="150000"/>
              </a:lnSpc>
              <a:spcBef>
                <a:spcPts val="0"/>
              </a:spcBef>
              <a:spcAft>
                <a:spcPts val="0"/>
              </a:spcAft>
              <a:buClr>
                <a:schemeClr val="tx1">
                  <a:lumMod val="75000"/>
                  <a:lumOff val="25000"/>
                </a:schemeClr>
              </a:buClr>
              <a:buSzTx/>
              <a:tabLst/>
              <a:defRPr/>
            </a:pPr>
            <a:r>
              <a:rPr kumimoji="0" lang="tr-TR" b="1" i="0" u="none" strike="noStrike" kern="1200" cap="none" spc="0" normalizeH="0" baseline="0" noProof="0" dirty="0">
                <a:ln>
                  <a:noFill/>
                </a:ln>
                <a:solidFill>
                  <a:srgbClr val="000000"/>
                </a:solidFill>
                <a:effectLst/>
                <a:uLnTx/>
                <a:uFillTx/>
                <a:latin typeface="Candara" pitchFamily="34" charset="0"/>
                <a:cs typeface="Calibri"/>
              </a:rPr>
              <a:t>		</a:t>
            </a:r>
          </a:p>
          <a:p>
            <a:pPr marL="0" marR="0" lvl="0" indent="0" algn="just" defTabSz="914400" rtl="0" eaLnBrk="1" fontAlgn="auto" latinLnBrk="0" hangingPunct="1">
              <a:lnSpc>
                <a:spcPct val="150000"/>
              </a:lnSpc>
              <a:spcBef>
                <a:spcPts val="0"/>
              </a:spcBef>
              <a:spcAft>
                <a:spcPts val="0"/>
              </a:spcAft>
              <a:buClr>
                <a:schemeClr val="tx1">
                  <a:lumMod val="75000"/>
                  <a:lumOff val="25000"/>
                </a:schemeClr>
              </a:buClr>
              <a:buSzTx/>
              <a:buFont typeface="Arial" pitchFamily="34" charset="0"/>
              <a:buNone/>
              <a:tabLst/>
              <a:defRPr/>
            </a:pPr>
            <a:endParaRPr kumimoji="0" lang="tr-TR" b="1" i="0" u="none" strike="noStrike" kern="1200" cap="none" spc="0" normalizeH="0" baseline="0" noProof="0" dirty="0">
              <a:ln>
                <a:noFill/>
              </a:ln>
              <a:solidFill>
                <a:srgbClr val="000000"/>
              </a:solidFill>
              <a:effectLst/>
              <a:uLnTx/>
              <a:uFillTx/>
              <a:latin typeface="Candara" pitchFamily="34" charset="0"/>
              <a:cs typeface="Calibri"/>
            </a:endParaRPr>
          </a:p>
          <a:p>
            <a:pPr marL="0" marR="0" lvl="0" indent="0" algn="just" defTabSz="914400" rtl="0" eaLnBrk="1" fontAlgn="auto" latinLnBrk="0" hangingPunct="1">
              <a:lnSpc>
                <a:spcPct val="150000"/>
              </a:lnSpc>
              <a:spcBef>
                <a:spcPts val="0"/>
              </a:spcBef>
              <a:spcAft>
                <a:spcPts val="0"/>
              </a:spcAft>
              <a:buClr>
                <a:schemeClr val="tx1">
                  <a:lumMod val="75000"/>
                  <a:lumOff val="25000"/>
                </a:schemeClr>
              </a:buClr>
              <a:buSzTx/>
              <a:buFont typeface="Arial" pitchFamily="34" charset="0"/>
              <a:buNone/>
              <a:tabLst/>
              <a:defRPr/>
            </a:pPr>
            <a:endParaRPr kumimoji="0" lang="tr-TR" b="1" i="0" u="none" strike="noStrike" kern="1200" cap="none" spc="0" normalizeH="0" baseline="0" noProof="0" dirty="0">
              <a:ln>
                <a:noFill/>
              </a:ln>
              <a:solidFill>
                <a:srgbClr val="000000"/>
              </a:solidFill>
              <a:effectLst/>
              <a:uLnTx/>
              <a:uFillTx/>
              <a:latin typeface="Candara" pitchFamily="34" charset="0"/>
              <a:cs typeface="Calibri"/>
            </a:endParaRPr>
          </a:p>
        </p:txBody>
      </p:sp>
    </p:spTree>
    <p:extLst>
      <p:ext uri="{BB962C8B-B14F-4D97-AF65-F5344CB8AC3E}">
        <p14:creationId xmlns:p14="http://schemas.microsoft.com/office/powerpoint/2010/main" val="200435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18363" y="132355"/>
            <a:ext cx="8625385" cy="4439921"/>
          </a:xfrm>
          <a:prstGeom prst="rect">
            <a:avLst/>
          </a:prstGeom>
        </p:spPr>
        <p:txBody>
          <a:bodyPr>
            <a:noAutofit/>
          </a:bodyPr>
          <a:lstStyle/>
          <a:p>
            <a:pPr algn="just">
              <a:lnSpc>
                <a:spcPct val="200000"/>
              </a:lnSpc>
            </a:pPr>
            <a:r>
              <a:rPr lang="tr-TR" b="1" dirty="0">
                <a:solidFill>
                  <a:srgbClr val="FF0000"/>
                </a:solidFill>
                <a:latin typeface="Candara" pitchFamily="34" charset="0"/>
                <a:cs typeface="Calibri"/>
              </a:rPr>
              <a:t>Araştırma</a:t>
            </a:r>
            <a:endParaRPr lang="tr-TR" b="1" dirty="0">
              <a:solidFill>
                <a:srgbClr val="000000"/>
              </a:solidFill>
              <a:latin typeface="Candara" pitchFamily="34" charset="0"/>
              <a:cs typeface="Calibri"/>
            </a:endParaRPr>
          </a:p>
          <a:p>
            <a:endParaRPr lang="tr-TR" dirty="0"/>
          </a:p>
          <a:p>
            <a:pPr marL="285750" indent="-285750">
              <a:lnSpc>
                <a:spcPct val="150000"/>
              </a:lnSpc>
              <a:buFont typeface="Wingdings" panose="05000000000000000000" pitchFamily="2" charset="2"/>
              <a:buChar char="ü"/>
            </a:pPr>
            <a:r>
              <a:rPr lang="tr-TR" dirty="0"/>
              <a:t> </a:t>
            </a:r>
            <a:r>
              <a:rPr lang="tr-TR" b="1" dirty="0">
                <a:latin typeface="Candara" panose="020E0502030303020204" pitchFamily="34" charset="0"/>
              </a:rPr>
              <a:t>Proje maddesi kapsamında olmamak koşuluyla; </a:t>
            </a:r>
          </a:p>
          <a:p>
            <a:pPr marL="285750" indent="-285750">
              <a:lnSpc>
                <a:spcPct val="150000"/>
              </a:lnSpc>
              <a:buFont typeface="Wingdings" panose="05000000000000000000" pitchFamily="2" charset="2"/>
              <a:buChar char="ü"/>
            </a:pPr>
            <a:r>
              <a:rPr lang="tr-TR" b="1" dirty="0">
                <a:latin typeface="Candara" panose="020E0502030303020204" pitchFamily="34" charset="0"/>
              </a:rPr>
              <a:t>Bilim, teknoloji ve sanata katkı sağlayıcı nitelikte, kurum dışında görevlendirme ile yurt içinde veya yurt dışında en az dokuz ay süreyle yeni bilgiler üretilmesi, teknolojik problemlerin çözümlenmesi/analiz edilmesi, yenilikçi ürün, süreç, eser veya tasarımlar geliştirilmesi amacıyla bilimsel esaslara uygun olarak yürütülmüş </a:t>
            </a:r>
          </a:p>
          <a:p>
            <a:pPr marL="285750" indent="-285750">
              <a:lnSpc>
                <a:spcPct val="150000"/>
              </a:lnSpc>
              <a:buFont typeface="Wingdings" panose="05000000000000000000" pitchFamily="2" charset="2"/>
              <a:buChar char="ü"/>
            </a:pPr>
            <a:r>
              <a:rPr lang="tr-TR" b="1" dirty="0">
                <a:latin typeface="Candara" panose="020E0502030303020204" pitchFamily="34" charset="0"/>
              </a:rPr>
              <a:t>sonuç raporu ilgili kurumların yetkili mercilerince başarılı bulunarak sonuçlandırılmış sistematik çalışmaları, </a:t>
            </a:r>
            <a:r>
              <a:rPr lang="tr-TR" dirty="0">
                <a:latin typeface="Candara" panose="020E0502030303020204" pitchFamily="34" charset="0"/>
              </a:rPr>
              <a:t>	</a:t>
            </a:r>
          </a:p>
          <a:p>
            <a:pPr algn="just">
              <a:lnSpc>
                <a:spcPct val="200000"/>
              </a:lnSpc>
              <a:buFont typeface="Wingdings" pitchFamily="2" charset="2"/>
              <a:buChar char="ü"/>
            </a:pPr>
            <a:endParaRPr lang="tr-TR" b="1" dirty="0">
              <a:solidFill>
                <a:srgbClr val="000000"/>
              </a:solidFill>
              <a:latin typeface="Candara" pitchFamily="34" charset="0"/>
              <a:cs typeface="Calibri"/>
            </a:endParaRPr>
          </a:p>
          <a:p>
            <a:pPr marL="0" marR="0" lvl="0" indent="0" algn="just" defTabSz="914400" rtl="0" eaLnBrk="1" fontAlgn="auto" latinLnBrk="0" hangingPunct="1">
              <a:lnSpc>
                <a:spcPct val="150000"/>
              </a:lnSpc>
              <a:spcBef>
                <a:spcPts val="0"/>
              </a:spcBef>
              <a:spcAft>
                <a:spcPts val="0"/>
              </a:spcAft>
              <a:buClr>
                <a:schemeClr val="tx1">
                  <a:lumMod val="75000"/>
                  <a:lumOff val="25000"/>
                </a:schemeClr>
              </a:buClr>
              <a:buSzTx/>
              <a:buFont typeface="Wingdings" pitchFamily="2" charset="2"/>
              <a:buChar char="ü"/>
              <a:tabLst/>
              <a:defRPr/>
            </a:pPr>
            <a:endParaRPr kumimoji="0" lang="tr-TR" b="1" i="0" u="none" strike="noStrike" kern="1200" cap="none" spc="0" normalizeH="0" baseline="0" noProof="0" dirty="0">
              <a:ln>
                <a:noFill/>
              </a:ln>
              <a:solidFill>
                <a:srgbClr val="000000"/>
              </a:solidFill>
              <a:effectLst/>
              <a:uLnTx/>
              <a:uFillTx/>
              <a:latin typeface="Candara" pitchFamily="34" charset="0"/>
              <a:cs typeface="Calibri"/>
            </a:endParaRPr>
          </a:p>
          <a:p>
            <a:pPr marL="0" marR="0" lvl="0" indent="0" algn="just" defTabSz="914400" rtl="0" eaLnBrk="1" fontAlgn="auto" latinLnBrk="0" hangingPunct="1">
              <a:lnSpc>
                <a:spcPct val="150000"/>
              </a:lnSpc>
              <a:spcBef>
                <a:spcPts val="0"/>
              </a:spcBef>
              <a:spcAft>
                <a:spcPts val="0"/>
              </a:spcAft>
              <a:buClr>
                <a:schemeClr val="tx1">
                  <a:lumMod val="75000"/>
                  <a:lumOff val="25000"/>
                </a:schemeClr>
              </a:buClr>
              <a:buSzTx/>
              <a:tabLst/>
              <a:defRPr/>
            </a:pPr>
            <a:r>
              <a:rPr kumimoji="0" lang="tr-TR" b="1" i="0" u="none" strike="noStrike" kern="1200" cap="none" spc="0" normalizeH="0" baseline="0" noProof="0" dirty="0">
                <a:ln>
                  <a:noFill/>
                </a:ln>
                <a:solidFill>
                  <a:srgbClr val="000000"/>
                </a:solidFill>
                <a:effectLst/>
                <a:uLnTx/>
                <a:uFillTx/>
                <a:latin typeface="Candara" pitchFamily="34" charset="0"/>
                <a:cs typeface="Calibri"/>
              </a:rPr>
              <a:t>		</a:t>
            </a:r>
          </a:p>
          <a:p>
            <a:pPr marL="0" marR="0" lvl="0" indent="0" algn="just" defTabSz="914400" rtl="0" eaLnBrk="1" fontAlgn="auto" latinLnBrk="0" hangingPunct="1">
              <a:lnSpc>
                <a:spcPct val="150000"/>
              </a:lnSpc>
              <a:spcBef>
                <a:spcPts val="0"/>
              </a:spcBef>
              <a:spcAft>
                <a:spcPts val="0"/>
              </a:spcAft>
              <a:buClr>
                <a:schemeClr val="tx1">
                  <a:lumMod val="75000"/>
                  <a:lumOff val="25000"/>
                </a:schemeClr>
              </a:buClr>
              <a:buSzTx/>
              <a:buFont typeface="Arial" pitchFamily="34" charset="0"/>
              <a:buNone/>
              <a:tabLst/>
              <a:defRPr/>
            </a:pPr>
            <a:endParaRPr kumimoji="0" lang="tr-TR" b="1" i="0" u="none" strike="noStrike" kern="1200" cap="none" spc="0" normalizeH="0" baseline="0" noProof="0" dirty="0">
              <a:ln>
                <a:noFill/>
              </a:ln>
              <a:solidFill>
                <a:srgbClr val="000000"/>
              </a:solidFill>
              <a:effectLst/>
              <a:uLnTx/>
              <a:uFillTx/>
              <a:latin typeface="Candara" pitchFamily="34" charset="0"/>
              <a:cs typeface="Calibri"/>
            </a:endParaRPr>
          </a:p>
          <a:p>
            <a:pPr marL="0" marR="0" lvl="0" indent="0" algn="just" defTabSz="914400" rtl="0" eaLnBrk="1" fontAlgn="auto" latinLnBrk="0" hangingPunct="1">
              <a:lnSpc>
                <a:spcPct val="150000"/>
              </a:lnSpc>
              <a:spcBef>
                <a:spcPts val="0"/>
              </a:spcBef>
              <a:spcAft>
                <a:spcPts val="0"/>
              </a:spcAft>
              <a:buClr>
                <a:schemeClr val="tx1">
                  <a:lumMod val="75000"/>
                  <a:lumOff val="25000"/>
                </a:schemeClr>
              </a:buClr>
              <a:buSzTx/>
              <a:buFont typeface="Arial" pitchFamily="34" charset="0"/>
              <a:buNone/>
              <a:tabLst/>
              <a:defRPr/>
            </a:pPr>
            <a:endParaRPr kumimoji="0" lang="tr-TR" b="1" i="0" u="none" strike="noStrike" kern="1200" cap="none" spc="0" normalizeH="0" baseline="0" noProof="0" dirty="0">
              <a:ln>
                <a:noFill/>
              </a:ln>
              <a:solidFill>
                <a:srgbClr val="000000"/>
              </a:solidFill>
              <a:effectLst/>
              <a:uLnTx/>
              <a:uFillTx/>
              <a:latin typeface="Candara" pitchFamily="34" charset="0"/>
              <a:cs typeface="Calibri"/>
            </a:endParaRPr>
          </a:p>
        </p:txBody>
      </p:sp>
    </p:spTree>
    <p:extLst>
      <p:ext uri="{BB962C8B-B14F-4D97-AF65-F5344CB8AC3E}">
        <p14:creationId xmlns:p14="http://schemas.microsoft.com/office/powerpoint/2010/main" val="306147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86603" y="232614"/>
            <a:ext cx="8051435" cy="4439921"/>
          </a:xfrm>
          <a:prstGeom prst="rect">
            <a:avLst/>
          </a:prstGeom>
        </p:spPr>
        <p:txBody>
          <a:bodyPr>
            <a:noAutofit/>
          </a:bodyPr>
          <a:lstStyle/>
          <a:p>
            <a:pPr algn="just">
              <a:lnSpc>
                <a:spcPct val="150000"/>
              </a:lnSpc>
            </a:pPr>
            <a:r>
              <a:rPr lang="tr-TR" b="1" dirty="0">
                <a:solidFill>
                  <a:srgbClr val="FF0000"/>
                </a:solidFill>
                <a:latin typeface="Candara" pitchFamily="34" charset="0"/>
                <a:cs typeface="Calibri"/>
              </a:rPr>
              <a:t>Sergi</a:t>
            </a:r>
          </a:p>
          <a:p>
            <a:pPr marL="0" marR="0" lvl="0" indent="0" algn="just" defTabSz="914400" rtl="0" eaLnBrk="1" fontAlgn="auto" latinLnBrk="0" hangingPunct="1">
              <a:lnSpc>
                <a:spcPct val="150000"/>
              </a:lnSpc>
              <a:spcBef>
                <a:spcPts val="0"/>
              </a:spcBef>
              <a:spcAft>
                <a:spcPts val="0"/>
              </a:spcAft>
              <a:buClr>
                <a:schemeClr val="tx1">
                  <a:lumMod val="75000"/>
                  <a:lumOff val="25000"/>
                </a:schemeClr>
              </a:buClr>
              <a:buSzTx/>
              <a:buFont typeface="Wingdings" pitchFamily="2" charset="2"/>
              <a:buChar char="ü"/>
              <a:tabLst/>
              <a:defRPr/>
            </a:pPr>
            <a:r>
              <a:rPr kumimoji="0" lang="tr-TR" b="1" i="0" u="sng" strike="noStrike" kern="1200" cap="none" spc="0" normalizeH="0" baseline="0" noProof="0" dirty="0">
                <a:ln>
                  <a:noFill/>
                </a:ln>
                <a:effectLst/>
                <a:uLnTx/>
                <a:uFillTx/>
                <a:latin typeface="Candara" pitchFamily="34" charset="0"/>
                <a:cs typeface="Calibri"/>
              </a:rPr>
              <a:t>Sanata katkı </a:t>
            </a:r>
            <a:r>
              <a:rPr kumimoji="0" lang="tr-TR" b="1" i="0" u="none" strike="noStrike" kern="1200" cap="none" spc="0" normalizeH="0" baseline="0" noProof="0" dirty="0">
                <a:ln>
                  <a:noFill/>
                </a:ln>
                <a:effectLst/>
                <a:uLnTx/>
                <a:uFillTx/>
                <a:latin typeface="Candara" pitchFamily="34" charset="0"/>
                <a:cs typeface="Calibri"/>
              </a:rPr>
              <a:t>sağlayıcı olanlar dikkate alınır.</a:t>
            </a:r>
          </a:p>
          <a:p>
            <a:pPr marL="0" marR="0" lvl="0" indent="0" algn="just" defTabSz="914400" rtl="0" eaLnBrk="1" fontAlgn="auto" latinLnBrk="0" hangingPunct="1">
              <a:lnSpc>
                <a:spcPct val="150000"/>
              </a:lnSpc>
              <a:spcBef>
                <a:spcPts val="0"/>
              </a:spcBef>
              <a:spcAft>
                <a:spcPts val="0"/>
              </a:spcAft>
              <a:buClr>
                <a:schemeClr val="tx1">
                  <a:lumMod val="75000"/>
                  <a:lumOff val="25000"/>
                </a:schemeClr>
              </a:buClr>
              <a:buSzTx/>
              <a:buFont typeface="Wingdings" pitchFamily="2" charset="2"/>
              <a:buChar char="ü"/>
              <a:tabLst/>
              <a:defRPr/>
            </a:pPr>
            <a:r>
              <a:rPr lang="tr-TR" b="1" dirty="0" err="1">
                <a:solidFill>
                  <a:srgbClr val="000000"/>
                </a:solidFill>
                <a:latin typeface="Candara" pitchFamily="34" charset="0"/>
                <a:cs typeface="Calibri"/>
              </a:rPr>
              <a:t>Uluslarası</a:t>
            </a:r>
            <a:r>
              <a:rPr lang="tr-TR" b="1" dirty="0">
                <a:solidFill>
                  <a:srgbClr val="000000"/>
                </a:solidFill>
                <a:latin typeface="Candara" pitchFamily="34" charset="0"/>
                <a:cs typeface="Calibri"/>
              </a:rPr>
              <a:t> olarak değerlendirilebilmesi için serginin uluslararası olduğunun </a:t>
            </a:r>
            <a:r>
              <a:rPr lang="tr-TR" b="1" u="sng" dirty="0">
                <a:solidFill>
                  <a:srgbClr val="000000"/>
                </a:solidFill>
                <a:latin typeface="Candara" pitchFamily="34" charset="0"/>
                <a:cs typeface="Calibri"/>
              </a:rPr>
              <a:t>bölüm, anabilim dalı veya </a:t>
            </a:r>
            <a:r>
              <a:rPr lang="tr-TR" b="1" u="sng" dirty="0" err="1">
                <a:solidFill>
                  <a:srgbClr val="000000"/>
                </a:solidFill>
                <a:latin typeface="Candara" pitchFamily="34" charset="0"/>
                <a:cs typeface="Calibri"/>
              </a:rPr>
              <a:t>anasanat</a:t>
            </a:r>
            <a:r>
              <a:rPr lang="tr-TR" b="1" u="sng" dirty="0">
                <a:solidFill>
                  <a:srgbClr val="000000"/>
                </a:solidFill>
                <a:latin typeface="Candara" pitchFamily="34" charset="0"/>
                <a:cs typeface="Calibri"/>
              </a:rPr>
              <a:t> dalı kurullarınca </a:t>
            </a:r>
            <a:r>
              <a:rPr lang="tr-TR" b="1" dirty="0">
                <a:solidFill>
                  <a:srgbClr val="000000"/>
                </a:solidFill>
                <a:latin typeface="Candara" pitchFamily="34" charset="0"/>
                <a:cs typeface="Calibri"/>
              </a:rPr>
              <a:t>onaylanmış olması gerekir.</a:t>
            </a:r>
          </a:p>
          <a:p>
            <a:pPr marL="0" marR="0" lvl="0" indent="0" algn="just" defTabSz="914400" rtl="0" eaLnBrk="1" fontAlgn="auto" latinLnBrk="0" hangingPunct="1">
              <a:lnSpc>
                <a:spcPct val="150000"/>
              </a:lnSpc>
              <a:spcBef>
                <a:spcPts val="0"/>
              </a:spcBef>
              <a:spcAft>
                <a:spcPts val="0"/>
              </a:spcAft>
              <a:buClr>
                <a:schemeClr val="tx1">
                  <a:lumMod val="75000"/>
                  <a:lumOff val="25000"/>
                </a:schemeClr>
              </a:buClr>
              <a:buSzTx/>
              <a:buFont typeface="Wingdings" pitchFamily="2" charset="2"/>
              <a:buChar char="ü"/>
              <a:tabLst/>
              <a:defRPr/>
            </a:pPr>
            <a:r>
              <a:rPr kumimoji="0" lang="tr-TR" b="1" i="0" u="none" strike="noStrike" kern="1200" cap="none" spc="0" normalizeH="0" baseline="0" noProof="0" dirty="0">
                <a:ln>
                  <a:noFill/>
                </a:ln>
                <a:solidFill>
                  <a:srgbClr val="000000"/>
                </a:solidFill>
                <a:effectLst/>
                <a:uLnTx/>
                <a:uFillTx/>
                <a:latin typeface="Candara" pitchFamily="34" charset="0"/>
                <a:cs typeface="Calibri"/>
              </a:rPr>
              <a:t>Tekrarlanan</a:t>
            </a:r>
            <a:r>
              <a:rPr kumimoji="0" lang="tr-TR" b="1" i="0" u="none" strike="noStrike" kern="1200" cap="none" spc="0" normalizeH="0" noProof="0" dirty="0">
                <a:ln>
                  <a:noFill/>
                </a:ln>
                <a:solidFill>
                  <a:srgbClr val="000000"/>
                </a:solidFill>
                <a:effectLst/>
                <a:uLnTx/>
                <a:uFillTx/>
                <a:latin typeface="Candara" pitchFamily="34" charset="0"/>
                <a:cs typeface="Calibri"/>
              </a:rPr>
              <a:t> faaliyetler </a:t>
            </a:r>
            <a:r>
              <a:rPr kumimoji="0" lang="tr-TR" b="1" i="0" u="sng" strike="noStrike" kern="1200" cap="none" spc="0" normalizeH="0" noProof="0" dirty="0">
                <a:ln>
                  <a:noFill/>
                </a:ln>
                <a:solidFill>
                  <a:srgbClr val="000000"/>
                </a:solidFill>
                <a:effectLst/>
                <a:uLnTx/>
                <a:uFillTx/>
                <a:latin typeface="Candara" pitchFamily="34" charset="0"/>
                <a:cs typeface="Calibri"/>
              </a:rPr>
              <a:t>için en çok iki </a:t>
            </a:r>
            <a:r>
              <a:rPr kumimoji="0" lang="tr-TR" b="1" i="0" u="none" strike="noStrike" kern="1200" cap="none" spc="0" normalizeH="0" noProof="0" dirty="0">
                <a:ln>
                  <a:noFill/>
                </a:ln>
                <a:solidFill>
                  <a:srgbClr val="000000"/>
                </a:solidFill>
                <a:effectLst/>
                <a:uLnTx/>
                <a:uFillTx/>
                <a:latin typeface="Candara" pitchFamily="34" charset="0"/>
                <a:cs typeface="Calibri"/>
              </a:rPr>
              <a:t>etkinlik dikkate alınır ve </a:t>
            </a:r>
            <a:r>
              <a:rPr kumimoji="0" lang="tr-TR" b="1" i="0" u="sng" strike="noStrike" kern="1200" cap="none" spc="0" normalizeH="0" noProof="0" dirty="0">
                <a:ln>
                  <a:noFill/>
                </a:ln>
                <a:solidFill>
                  <a:srgbClr val="000000"/>
                </a:solidFill>
                <a:effectLst/>
                <a:uLnTx/>
                <a:uFillTx/>
                <a:latin typeface="Candara" pitchFamily="34" charset="0"/>
                <a:cs typeface="Calibri"/>
              </a:rPr>
              <a:t>ikinci tekrar etkinliğe önceki puanının yarısı </a:t>
            </a:r>
            <a:r>
              <a:rPr kumimoji="0" lang="tr-TR" b="1" i="0" u="none" strike="noStrike" kern="1200" cap="none" spc="0" normalizeH="0" noProof="0" dirty="0">
                <a:ln>
                  <a:noFill/>
                </a:ln>
                <a:solidFill>
                  <a:srgbClr val="000000"/>
                </a:solidFill>
                <a:effectLst/>
                <a:uLnTx/>
                <a:uFillTx/>
                <a:latin typeface="Candara" pitchFamily="34" charset="0"/>
                <a:cs typeface="Calibri"/>
              </a:rPr>
              <a:t>verilir.</a:t>
            </a:r>
            <a:r>
              <a:rPr kumimoji="0" lang="tr-TR" b="1" i="0" u="none" strike="noStrike" kern="1200" cap="none" spc="0" normalizeH="0" baseline="0" noProof="0" dirty="0">
                <a:ln>
                  <a:noFill/>
                </a:ln>
                <a:solidFill>
                  <a:srgbClr val="000000"/>
                </a:solidFill>
                <a:effectLst/>
                <a:uLnTx/>
                <a:uFillTx/>
                <a:latin typeface="Candara" pitchFamily="34" charset="0"/>
                <a:cs typeface="Calibri"/>
              </a:rPr>
              <a:t>	</a:t>
            </a:r>
          </a:p>
          <a:p>
            <a:pPr marL="0" marR="0" lvl="0" indent="0" algn="just" defTabSz="914400" rtl="0" eaLnBrk="1" fontAlgn="auto" latinLnBrk="0" hangingPunct="1">
              <a:lnSpc>
                <a:spcPct val="150000"/>
              </a:lnSpc>
              <a:spcBef>
                <a:spcPts val="0"/>
              </a:spcBef>
              <a:spcAft>
                <a:spcPts val="0"/>
              </a:spcAft>
              <a:buClr>
                <a:schemeClr val="tx1">
                  <a:lumMod val="75000"/>
                  <a:lumOff val="25000"/>
                </a:schemeClr>
              </a:buClr>
              <a:buSzTx/>
              <a:buFont typeface="Wingdings" pitchFamily="2" charset="2"/>
              <a:buChar char="ü"/>
              <a:tabLst/>
              <a:defRPr/>
            </a:pPr>
            <a:r>
              <a:rPr lang="tr-TR" b="1" u="sng" dirty="0">
                <a:solidFill>
                  <a:srgbClr val="000000"/>
                </a:solidFill>
                <a:latin typeface="Candara" pitchFamily="34" charset="0"/>
                <a:cs typeface="Calibri"/>
              </a:rPr>
              <a:t>Eğitim-öğretim faaliyetleri </a:t>
            </a:r>
            <a:r>
              <a:rPr lang="tr-TR" b="1" dirty="0">
                <a:solidFill>
                  <a:srgbClr val="000000"/>
                </a:solidFill>
                <a:latin typeface="Candara" pitchFamily="34" charset="0"/>
                <a:cs typeface="Calibri"/>
              </a:rPr>
              <a:t>ve </a:t>
            </a:r>
            <a:r>
              <a:rPr lang="tr-TR" b="1" u="sng" dirty="0">
                <a:solidFill>
                  <a:srgbClr val="000000"/>
                </a:solidFill>
                <a:latin typeface="Candara" pitchFamily="34" charset="0"/>
                <a:cs typeface="Calibri"/>
              </a:rPr>
              <a:t>öğrenci kulüp faaliyetleri </a:t>
            </a:r>
            <a:r>
              <a:rPr lang="tr-TR" b="1" dirty="0">
                <a:solidFill>
                  <a:srgbClr val="000000"/>
                </a:solidFill>
                <a:latin typeface="Candara" pitchFamily="34" charset="0"/>
                <a:cs typeface="Calibri"/>
              </a:rPr>
              <a:t>kapsamındaki sergiler dikkate alınmaz.</a:t>
            </a:r>
          </a:p>
          <a:p>
            <a:pPr marL="0" marR="0" lvl="0" indent="0" algn="just" defTabSz="914400" rtl="0" eaLnBrk="1" fontAlgn="auto" latinLnBrk="0" hangingPunct="1">
              <a:lnSpc>
                <a:spcPct val="150000"/>
              </a:lnSpc>
              <a:spcBef>
                <a:spcPts val="0"/>
              </a:spcBef>
              <a:spcAft>
                <a:spcPts val="0"/>
              </a:spcAft>
              <a:buClr>
                <a:schemeClr val="tx1">
                  <a:lumMod val="75000"/>
                  <a:lumOff val="25000"/>
                </a:schemeClr>
              </a:buClr>
              <a:buSzTx/>
              <a:buFont typeface="Wingdings" pitchFamily="2" charset="2"/>
              <a:buChar char="ü"/>
              <a:tabLst/>
              <a:defRPr/>
            </a:pPr>
            <a:r>
              <a:rPr kumimoji="0" lang="tr-TR" b="1" i="0" u="none" strike="noStrike" kern="1200" cap="none" spc="0" normalizeH="0" baseline="0" noProof="0" dirty="0">
                <a:ln>
                  <a:noFill/>
                </a:ln>
                <a:solidFill>
                  <a:srgbClr val="000000"/>
                </a:solidFill>
                <a:effectLst/>
                <a:uLnTx/>
                <a:uFillTx/>
                <a:latin typeface="Candara" pitchFamily="34" charset="0"/>
                <a:cs typeface="Calibri"/>
              </a:rPr>
              <a:t>Serginin </a:t>
            </a:r>
            <a:r>
              <a:rPr kumimoji="0" lang="tr-TR" b="1" i="0" u="sng" strike="noStrike" kern="1200" cap="none" spc="0" normalizeH="0" baseline="0" noProof="0" dirty="0">
                <a:ln>
                  <a:noFill/>
                </a:ln>
                <a:solidFill>
                  <a:srgbClr val="000000"/>
                </a:solidFill>
                <a:effectLst/>
                <a:uLnTx/>
                <a:uFillTx/>
                <a:latin typeface="Candara" pitchFamily="34" charset="0"/>
                <a:cs typeface="Calibri"/>
              </a:rPr>
              <a:t>açıldığı tarih </a:t>
            </a:r>
            <a:r>
              <a:rPr kumimoji="0" lang="tr-TR" b="1" i="0" u="none" strike="noStrike" kern="1200" cap="none" spc="0" normalizeH="0" baseline="0" noProof="0" dirty="0">
                <a:ln>
                  <a:noFill/>
                </a:ln>
                <a:solidFill>
                  <a:srgbClr val="000000"/>
                </a:solidFill>
                <a:effectLst/>
                <a:uLnTx/>
                <a:uFillTx/>
                <a:latin typeface="Candara" pitchFamily="34" charset="0"/>
                <a:cs typeface="Calibri"/>
              </a:rPr>
              <a:t>esas alınır.</a:t>
            </a:r>
            <a:endParaRPr lang="tr-TR" b="1" dirty="0">
              <a:solidFill>
                <a:srgbClr val="000000"/>
              </a:solidFill>
              <a:latin typeface="Candara" pitchFamily="34" charset="0"/>
              <a:cs typeface="Calibri"/>
            </a:endParaRPr>
          </a:p>
          <a:p>
            <a:pPr algn="just">
              <a:lnSpc>
                <a:spcPct val="150000"/>
              </a:lnSpc>
            </a:pPr>
            <a:r>
              <a:rPr lang="tr-TR" b="1" dirty="0">
                <a:solidFill>
                  <a:srgbClr val="FF0000"/>
                </a:solidFill>
                <a:latin typeface="Candara" pitchFamily="34" charset="0"/>
                <a:cs typeface="Calibri"/>
              </a:rPr>
              <a:t>Tasarım</a:t>
            </a:r>
          </a:p>
          <a:p>
            <a:pPr algn="just">
              <a:lnSpc>
                <a:spcPct val="150000"/>
              </a:lnSpc>
              <a:buFont typeface="Wingdings" pitchFamily="2" charset="2"/>
              <a:buChar char="ü"/>
            </a:pPr>
            <a:r>
              <a:rPr lang="tr-TR" b="1" dirty="0">
                <a:solidFill>
                  <a:srgbClr val="000000"/>
                </a:solidFill>
                <a:latin typeface="Candara" pitchFamily="34" charset="0"/>
                <a:cs typeface="Calibri"/>
              </a:rPr>
              <a:t>Başvuru sahibinin </a:t>
            </a:r>
            <a:r>
              <a:rPr lang="tr-TR" b="1" u="sng" dirty="0">
                <a:solidFill>
                  <a:srgbClr val="000000"/>
                </a:solidFill>
                <a:latin typeface="Candara" pitchFamily="34" charset="0"/>
                <a:cs typeface="Calibri"/>
              </a:rPr>
              <a:t>kendi alanı ile ilgili </a:t>
            </a:r>
            <a:r>
              <a:rPr lang="tr-TR" b="1" dirty="0">
                <a:solidFill>
                  <a:srgbClr val="000000"/>
                </a:solidFill>
                <a:latin typeface="Candara" pitchFamily="34" charset="0"/>
                <a:cs typeface="Calibri"/>
              </a:rPr>
              <a:t>olan ve </a:t>
            </a:r>
            <a:r>
              <a:rPr lang="tr-TR" b="1" u="sng" dirty="0">
                <a:solidFill>
                  <a:srgbClr val="000000"/>
                </a:solidFill>
                <a:latin typeface="Candara" pitchFamily="34" charset="0"/>
                <a:cs typeface="Calibri"/>
              </a:rPr>
              <a:t>kamu kurumları veya özel hukuk tüzel kişileriyle yapılan sözleşme uyarınca uygulanmış </a:t>
            </a:r>
            <a:r>
              <a:rPr lang="tr-TR" b="1" dirty="0">
                <a:solidFill>
                  <a:srgbClr val="000000"/>
                </a:solidFill>
                <a:latin typeface="Candara" pitchFamily="34" charset="0"/>
                <a:cs typeface="Calibri"/>
              </a:rPr>
              <a:t>veya </a:t>
            </a:r>
            <a:r>
              <a:rPr lang="tr-TR" b="1" u="sng" dirty="0">
                <a:solidFill>
                  <a:srgbClr val="000000"/>
                </a:solidFill>
                <a:latin typeface="Candara" pitchFamily="34" charset="0"/>
                <a:cs typeface="Calibri"/>
              </a:rPr>
              <a:t>ticarileştirilmiş tasarımlar </a:t>
            </a:r>
            <a:r>
              <a:rPr lang="tr-TR" b="1" dirty="0">
                <a:solidFill>
                  <a:srgbClr val="000000"/>
                </a:solidFill>
                <a:latin typeface="Candara" pitchFamily="34" charset="0"/>
                <a:cs typeface="Calibri"/>
              </a:rPr>
              <a:t>dikkate alınır.</a:t>
            </a:r>
          </a:p>
          <a:p>
            <a:pPr algn="just">
              <a:lnSpc>
                <a:spcPct val="150000"/>
              </a:lnSpc>
              <a:buFont typeface="Wingdings" pitchFamily="2" charset="2"/>
              <a:buChar char="ü"/>
            </a:pPr>
            <a:r>
              <a:rPr lang="tr-TR" b="1" dirty="0"/>
              <a:t>Bir yapı, ürün veya nesnenin özgün ilk çizimi veya özgün tasarımını, </a:t>
            </a:r>
            <a:r>
              <a:rPr lang="tr-TR" dirty="0"/>
              <a:t>	</a:t>
            </a:r>
          </a:p>
          <a:p>
            <a:pPr algn="just">
              <a:lnSpc>
                <a:spcPct val="150000"/>
              </a:lnSpc>
              <a:buFont typeface="Wingdings" pitchFamily="2" charset="2"/>
              <a:buChar char="ü"/>
            </a:pPr>
            <a:endParaRPr lang="tr-TR" b="1" dirty="0">
              <a:solidFill>
                <a:srgbClr val="000000"/>
              </a:solidFill>
              <a:latin typeface="Candara" pitchFamily="34" charset="0"/>
              <a:cs typeface="Calibri"/>
            </a:endParaRPr>
          </a:p>
          <a:p>
            <a:pPr algn="just">
              <a:lnSpc>
                <a:spcPct val="150000"/>
              </a:lnSpc>
            </a:pPr>
            <a:endParaRPr kumimoji="0" lang="tr-TR" sz="1300" b="1" i="0" u="none" strike="noStrike" kern="1200" cap="none" spc="0" normalizeH="0" baseline="0" noProof="0" dirty="0">
              <a:ln>
                <a:noFill/>
              </a:ln>
              <a:solidFill>
                <a:srgbClr val="000000"/>
              </a:solidFill>
              <a:effectLst/>
              <a:uLnTx/>
              <a:uFillTx/>
              <a:latin typeface="Candara" pitchFamily="34" charset="0"/>
              <a:ea typeface="+mn-ea"/>
              <a:cs typeface="Calibri"/>
            </a:endParaRPr>
          </a:p>
          <a:p>
            <a:pPr algn="just">
              <a:lnSpc>
                <a:spcPct val="150000"/>
              </a:lnSpc>
            </a:pPr>
            <a:endParaRPr lang="tr-TR" sz="1300" b="1" dirty="0">
              <a:solidFill>
                <a:srgbClr val="FF0000"/>
              </a:solidFill>
              <a:latin typeface="Candara" pitchFamily="34" charset="0"/>
              <a:cs typeface="Calibri"/>
            </a:endParaRPr>
          </a:p>
          <a:p>
            <a:pPr algn="just">
              <a:lnSpc>
                <a:spcPct val="150000"/>
              </a:lnSpc>
            </a:pPr>
            <a:endParaRPr kumimoji="0" lang="tr-TR" sz="1300" b="1" i="0" u="none" strike="noStrike" kern="1200" cap="none" spc="0" normalizeH="0" baseline="0" noProof="0" dirty="0">
              <a:ln>
                <a:noFill/>
              </a:ln>
              <a:solidFill>
                <a:srgbClr val="000000"/>
              </a:solidFill>
              <a:effectLst/>
              <a:uLnTx/>
              <a:uFillTx/>
              <a:latin typeface="Candara" pitchFamily="34" charset="0"/>
              <a:ea typeface="+mn-ea"/>
              <a:cs typeface="Calibri"/>
            </a:endParaRPr>
          </a:p>
          <a:p>
            <a:pPr algn="just">
              <a:lnSpc>
                <a:spcPct val="150000"/>
              </a:lnSpc>
            </a:pPr>
            <a:endParaRPr kumimoji="0" lang="tr-TR" sz="1300" b="1" i="0" u="none" strike="noStrike" kern="1200" cap="none" spc="0" normalizeH="0" baseline="0" noProof="0" dirty="0">
              <a:ln>
                <a:noFill/>
              </a:ln>
              <a:solidFill>
                <a:srgbClr val="000000"/>
              </a:solidFill>
              <a:effectLst/>
              <a:uLnTx/>
              <a:uFillTx/>
              <a:latin typeface="Candara" pitchFamily="34" charset="0"/>
              <a:ea typeface="+mn-ea"/>
              <a:cs typeface="Calibri"/>
            </a:endParaRPr>
          </a:p>
          <a:p>
            <a:pPr marL="0" marR="0" lvl="0" indent="0" algn="just" defTabSz="914400" rtl="0" eaLnBrk="1" fontAlgn="auto" latinLnBrk="0" hangingPunct="1">
              <a:lnSpc>
                <a:spcPct val="150000"/>
              </a:lnSpc>
              <a:spcBef>
                <a:spcPts val="0"/>
              </a:spcBef>
              <a:spcAft>
                <a:spcPts val="0"/>
              </a:spcAft>
              <a:buClr>
                <a:schemeClr val="tx1">
                  <a:lumMod val="75000"/>
                  <a:lumOff val="25000"/>
                </a:schemeClr>
              </a:buClr>
              <a:buSzTx/>
              <a:buFont typeface="Arial" pitchFamily="34" charset="0"/>
              <a:buNone/>
              <a:tabLst/>
              <a:defRPr/>
            </a:pPr>
            <a:r>
              <a:rPr kumimoji="0" lang="tr-TR" sz="1300" b="1" i="0" u="none" strike="noStrike" kern="1200" cap="none" spc="0" normalizeH="0" baseline="0" noProof="0" dirty="0">
                <a:ln>
                  <a:noFill/>
                </a:ln>
                <a:solidFill>
                  <a:srgbClr val="000000"/>
                </a:solidFill>
                <a:effectLst/>
                <a:uLnTx/>
                <a:uFillTx/>
                <a:latin typeface="Candara" pitchFamily="34" charset="0"/>
                <a:ea typeface="+mn-ea"/>
                <a:cs typeface="Calibri"/>
              </a:rPr>
              <a:t>	</a:t>
            </a:r>
          </a:p>
          <a:p>
            <a:pPr marL="0" marR="0" lvl="0" indent="0" algn="just" defTabSz="914400" rtl="0" eaLnBrk="1" fontAlgn="auto" latinLnBrk="0" hangingPunct="1">
              <a:lnSpc>
                <a:spcPct val="150000"/>
              </a:lnSpc>
              <a:spcBef>
                <a:spcPts val="0"/>
              </a:spcBef>
              <a:spcAft>
                <a:spcPts val="0"/>
              </a:spcAft>
              <a:buClr>
                <a:schemeClr val="tx1">
                  <a:lumMod val="75000"/>
                  <a:lumOff val="25000"/>
                </a:schemeClr>
              </a:buClr>
              <a:buSzTx/>
              <a:buFont typeface="Arial" pitchFamily="34" charset="0"/>
              <a:buNone/>
              <a:tabLst/>
              <a:defRPr/>
            </a:pPr>
            <a:r>
              <a:rPr kumimoji="0" lang="tr-TR" sz="1300" b="1" i="0" u="none" strike="noStrike" kern="1200" cap="none" spc="0" normalizeH="0" baseline="0" noProof="0" dirty="0">
                <a:ln>
                  <a:noFill/>
                </a:ln>
                <a:solidFill>
                  <a:srgbClr val="000000"/>
                </a:solidFill>
                <a:effectLst/>
                <a:uLnTx/>
                <a:uFillTx/>
                <a:latin typeface="Candara" pitchFamily="34" charset="0"/>
                <a:ea typeface="+mn-ea"/>
                <a:cs typeface="Calibri"/>
              </a:rPr>
              <a:t>		</a:t>
            </a:r>
          </a:p>
          <a:p>
            <a:pPr marL="0" marR="0" lvl="0" indent="0" algn="just" defTabSz="914400" rtl="0" eaLnBrk="1" fontAlgn="auto" latinLnBrk="0" hangingPunct="1">
              <a:lnSpc>
                <a:spcPct val="150000"/>
              </a:lnSpc>
              <a:spcBef>
                <a:spcPts val="0"/>
              </a:spcBef>
              <a:spcAft>
                <a:spcPts val="0"/>
              </a:spcAft>
              <a:buClr>
                <a:schemeClr val="tx1">
                  <a:lumMod val="75000"/>
                  <a:lumOff val="25000"/>
                </a:schemeClr>
              </a:buClr>
              <a:buSzTx/>
              <a:buFont typeface="Arial" pitchFamily="34" charset="0"/>
              <a:buNone/>
              <a:tabLst/>
              <a:defRPr/>
            </a:pPr>
            <a:endParaRPr kumimoji="0" lang="tr-TR" sz="1300" b="1" i="0" u="none" strike="noStrike" kern="1200" cap="none" spc="0" normalizeH="0" baseline="0" noProof="0" dirty="0">
              <a:ln>
                <a:noFill/>
              </a:ln>
              <a:solidFill>
                <a:srgbClr val="000000"/>
              </a:solidFill>
              <a:effectLst/>
              <a:uLnTx/>
              <a:uFillTx/>
              <a:latin typeface="Candara" pitchFamily="34" charset="0"/>
              <a:ea typeface="+mn-ea"/>
              <a:cs typeface="Calibri"/>
            </a:endParaRPr>
          </a:p>
          <a:p>
            <a:pPr marL="0" marR="0" lvl="0" indent="0" algn="just" defTabSz="914400" rtl="0" eaLnBrk="1" fontAlgn="auto" latinLnBrk="0" hangingPunct="1">
              <a:lnSpc>
                <a:spcPct val="150000"/>
              </a:lnSpc>
              <a:spcBef>
                <a:spcPts val="0"/>
              </a:spcBef>
              <a:spcAft>
                <a:spcPts val="0"/>
              </a:spcAft>
              <a:buClr>
                <a:schemeClr val="tx1">
                  <a:lumMod val="75000"/>
                  <a:lumOff val="25000"/>
                </a:schemeClr>
              </a:buClr>
              <a:buSzTx/>
              <a:buFont typeface="Arial" pitchFamily="34" charset="0"/>
              <a:buNone/>
              <a:tabLst/>
              <a:defRPr/>
            </a:pPr>
            <a:endParaRPr kumimoji="0" lang="tr-TR" sz="1300" b="1" i="0" u="none" strike="noStrike" kern="1200" cap="none" spc="0" normalizeH="0" baseline="0" noProof="0" dirty="0">
              <a:ln>
                <a:noFill/>
              </a:ln>
              <a:solidFill>
                <a:srgbClr val="000000"/>
              </a:solidFill>
              <a:effectLst/>
              <a:uLnTx/>
              <a:uFillTx/>
              <a:latin typeface="Candara" pitchFamily="34" charset="0"/>
              <a:ea typeface="+mn-ea"/>
              <a:cs typeface="Calibri"/>
            </a:endParaRPr>
          </a:p>
        </p:txBody>
      </p:sp>
    </p:spTree>
    <p:extLst>
      <p:ext uri="{BB962C8B-B14F-4D97-AF65-F5344CB8AC3E}">
        <p14:creationId xmlns:p14="http://schemas.microsoft.com/office/powerpoint/2010/main" val="3032373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54842" y="396387"/>
            <a:ext cx="7983196" cy="4439921"/>
          </a:xfrm>
          <a:prstGeom prst="rect">
            <a:avLst/>
          </a:prstGeom>
        </p:spPr>
        <p:txBody>
          <a:bodyPr>
            <a:noAutofit/>
          </a:bodyPr>
          <a:lstStyle/>
          <a:p>
            <a:pPr algn="just">
              <a:lnSpc>
                <a:spcPct val="150000"/>
              </a:lnSpc>
            </a:pPr>
            <a:r>
              <a:rPr lang="tr-TR" b="1" dirty="0">
                <a:solidFill>
                  <a:srgbClr val="FF0000"/>
                </a:solidFill>
                <a:latin typeface="Candara" pitchFamily="34" charset="0"/>
                <a:cs typeface="Calibri"/>
              </a:rPr>
              <a:t>Ödül</a:t>
            </a:r>
          </a:p>
          <a:p>
            <a:pPr marL="285750" lvl="0" indent="-285750" algn="just">
              <a:lnSpc>
                <a:spcPct val="150000"/>
              </a:lnSpc>
              <a:buFont typeface="Wingdings" panose="05000000000000000000" pitchFamily="2" charset="2"/>
              <a:buChar char="ü"/>
            </a:pPr>
            <a:r>
              <a:rPr lang="tr-TR" b="1" dirty="0">
                <a:solidFill>
                  <a:srgbClr val="000000"/>
                </a:solidFill>
                <a:latin typeface="Candara" pitchFamily="34" charset="0"/>
                <a:cs typeface="Calibri"/>
              </a:rPr>
              <a:t>Başvuru sahibinin </a:t>
            </a:r>
            <a:r>
              <a:rPr lang="tr-TR" b="1" u="sng" dirty="0">
                <a:solidFill>
                  <a:srgbClr val="000000"/>
                </a:solidFill>
                <a:latin typeface="Candara" pitchFamily="34" charset="0"/>
                <a:cs typeface="Calibri"/>
              </a:rPr>
              <a:t>kendi alanı ile ilgili </a:t>
            </a:r>
            <a:r>
              <a:rPr lang="tr-TR" b="1" dirty="0">
                <a:solidFill>
                  <a:srgbClr val="000000"/>
                </a:solidFill>
                <a:latin typeface="Candara" pitchFamily="34" charset="0"/>
                <a:cs typeface="Calibri"/>
              </a:rPr>
              <a:t>olan yapmış olduğu çalışmalar dikkate alınır.</a:t>
            </a:r>
          </a:p>
          <a:p>
            <a:pPr marL="285750" lvl="0" indent="-285750" algn="just">
              <a:lnSpc>
                <a:spcPct val="150000"/>
              </a:lnSpc>
              <a:buFont typeface="Wingdings" panose="05000000000000000000" pitchFamily="2" charset="2"/>
              <a:buChar char="ü"/>
            </a:pPr>
            <a:r>
              <a:rPr lang="tr-TR" b="1" u="sng" dirty="0">
                <a:solidFill>
                  <a:srgbClr val="000000"/>
                </a:solidFill>
                <a:latin typeface="Candara" pitchFamily="34" charset="0"/>
                <a:cs typeface="Calibri"/>
              </a:rPr>
              <a:t>Tebliğler</a:t>
            </a:r>
            <a:r>
              <a:rPr lang="tr-TR" b="1" dirty="0">
                <a:solidFill>
                  <a:srgbClr val="000000"/>
                </a:solidFill>
                <a:latin typeface="Candara" pitchFamily="34" charset="0"/>
                <a:cs typeface="Calibri"/>
              </a:rPr>
              <a:t>, </a:t>
            </a:r>
            <a:r>
              <a:rPr lang="tr-TR" b="1" u="sng" dirty="0">
                <a:solidFill>
                  <a:srgbClr val="000000"/>
                </a:solidFill>
                <a:latin typeface="Candara" pitchFamily="34" charset="0"/>
                <a:cs typeface="Calibri"/>
              </a:rPr>
              <a:t>dergi hakemlikleri </a:t>
            </a:r>
            <a:r>
              <a:rPr lang="tr-TR" b="1" dirty="0">
                <a:solidFill>
                  <a:srgbClr val="000000"/>
                </a:solidFill>
                <a:latin typeface="Candara" pitchFamily="34" charset="0"/>
                <a:cs typeface="Calibri"/>
              </a:rPr>
              <a:t>için yayınevleri  veya yayınevleri, başvuru sahibinin üniversitesinden aldığı ödüller değerlendirmeye alınmaz.  </a:t>
            </a:r>
            <a:endParaRPr lang="tr-TR" b="1" dirty="0">
              <a:solidFill>
                <a:srgbClr val="FF0000"/>
              </a:solidFill>
              <a:latin typeface="Candara" pitchFamily="34" charset="0"/>
              <a:cs typeface="Calibri"/>
            </a:endParaRPr>
          </a:p>
          <a:p>
            <a:pPr algn="just">
              <a:lnSpc>
                <a:spcPct val="150000"/>
              </a:lnSpc>
            </a:pPr>
            <a:endParaRPr lang="tr-TR" b="1" dirty="0">
              <a:solidFill>
                <a:srgbClr val="FF0000"/>
              </a:solidFill>
              <a:latin typeface="Candara" pitchFamily="34" charset="0"/>
              <a:cs typeface="Calibri"/>
            </a:endParaRPr>
          </a:p>
          <a:p>
            <a:pPr algn="just">
              <a:lnSpc>
                <a:spcPct val="150000"/>
              </a:lnSpc>
            </a:pPr>
            <a:r>
              <a:rPr lang="tr-TR" b="1" dirty="0">
                <a:solidFill>
                  <a:srgbClr val="FF0000"/>
                </a:solidFill>
                <a:latin typeface="Candara" pitchFamily="34" charset="0"/>
                <a:cs typeface="Calibri"/>
              </a:rPr>
              <a:t>Patent</a:t>
            </a:r>
          </a:p>
          <a:p>
            <a:pPr marL="285750" lvl="0" indent="-285750" algn="just">
              <a:lnSpc>
                <a:spcPct val="150000"/>
              </a:lnSpc>
              <a:buFont typeface="Wingdings" panose="05000000000000000000" pitchFamily="2" charset="2"/>
              <a:buChar char="ü"/>
            </a:pPr>
            <a:r>
              <a:rPr lang="tr-TR" b="1" dirty="0">
                <a:solidFill>
                  <a:srgbClr val="000000"/>
                </a:solidFill>
                <a:latin typeface="Candara" pitchFamily="34" charset="0"/>
                <a:cs typeface="Calibri"/>
              </a:rPr>
              <a:t>Patentin </a:t>
            </a:r>
            <a:r>
              <a:rPr lang="tr-TR" b="1" u="sng" dirty="0">
                <a:solidFill>
                  <a:srgbClr val="000000"/>
                </a:solidFill>
                <a:latin typeface="Candara" pitchFamily="34" charset="0"/>
                <a:cs typeface="Calibri"/>
              </a:rPr>
              <a:t>tescil edildiği tarih esas </a:t>
            </a:r>
            <a:r>
              <a:rPr lang="tr-TR" b="1" dirty="0">
                <a:solidFill>
                  <a:srgbClr val="000000"/>
                </a:solidFill>
                <a:latin typeface="Candara" pitchFamily="34" charset="0"/>
                <a:cs typeface="Calibri"/>
              </a:rPr>
              <a:t>alınır. </a:t>
            </a:r>
          </a:p>
          <a:p>
            <a:pPr algn="just">
              <a:lnSpc>
                <a:spcPct val="150000"/>
              </a:lnSpc>
            </a:pPr>
            <a:endParaRPr lang="tr-TR" b="1" dirty="0">
              <a:solidFill>
                <a:srgbClr val="FF0000"/>
              </a:solidFill>
              <a:latin typeface="Candara" pitchFamily="34" charset="0"/>
              <a:cs typeface="Calibri"/>
            </a:endParaRPr>
          </a:p>
          <a:p>
            <a:pPr algn="just">
              <a:lnSpc>
                <a:spcPct val="150000"/>
              </a:lnSpc>
            </a:pPr>
            <a:endParaRPr kumimoji="0" lang="tr-TR" b="1" i="0" u="none" strike="noStrike" kern="1200" cap="none" spc="0" normalizeH="0" baseline="0" noProof="0" dirty="0">
              <a:ln>
                <a:noFill/>
              </a:ln>
              <a:solidFill>
                <a:srgbClr val="000000"/>
              </a:solidFill>
              <a:effectLst/>
              <a:uLnTx/>
              <a:uFillTx/>
              <a:latin typeface="Candara" pitchFamily="34" charset="0"/>
              <a:cs typeface="Calibri"/>
            </a:endParaRPr>
          </a:p>
          <a:p>
            <a:pPr algn="just">
              <a:lnSpc>
                <a:spcPct val="150000"/>
              </a:lnSpc>
            </a:pPr>
            <a:endParaRPr kumimoji="0" lang="tr-TR" b="1" i="0" u="none" strike="noStrike" kern="1200" cap="none" spc="0" normalizeH="0" baseline="0" noProof="0" dirty="0">
              <a:ln>
                <a:noFill/>
              </a:ln>
              <a:solidFill>
                <a:srgbClr val="000000"/>
              </a:solidFill>
              <a:effectLst/>
              <a:uLnTx/>
              <a:uFillTx/>
              <a:latin typeface="Candara" pitchFamily="34" charset="0"/>
              <a:cs typeface="Calibri"/>
            </a:endParaRPr>
          </a:p>
          <a:p>
            <a:pPr marL="0" marR="0" lvl="0" indent="0" algn="just" defTabSz="914400" rtl="0" eaLnBrk="1" fontAlgn="auto" latinLnBrk="0" hangingPunct="1">
              <a:lnSpc>
                <a:spcPct val="150000"/>
              </a:lnSpc>
              <a:spcBef>
                <a:spcPts val="0"/>
              </a:spcBef>
              <a:spcAft>
                <a:spcPts val="0"/>
              </a:spcAft>
              <a:buClr>
                <a:schemeClr val="tx1">
                  <a:lumMod val="75000"/>
                  <a:lumOff val="25000"/>
                </a:schemeClr>
              </a:buClr>
              <a:buSzTx/>
              <a:buFont typeface="Arial" pitchFamily="34" charset="0"/>
              <a:buNone/>
              <a:tabLst/>
              <a:defRPr/>
            </a:pPr>
            <a:r>
              <a:rPr kumimoji="0" lang="tr-TR" b="1" i="0" u="none" strike="noStrike" kern="1200" cap="none" spc="0" normalizeH="0" baseline="0" noProof="0" dirty="0">
                <a:ln>
                  <a:noFill/>
                </a:ln>
                <a:solidFill>
                  <a:srgbClr val="000000"/>
                </a:solidFill>
                <a:effectLst/>
                <a:uLnTx/>
                <a:uFillTx/>
                <a:latin typeface="Candara" pitchFamily="34" charset="0"/>
                <a:cs typeface="Calibri"/>
              </a:rPr>
              <a:t>	</a:t>
            </a:r>
          </a:p>
          <a:p>
            <a:pPr marL="0" marR="0" lvl="0" indent="0" algn="just" defTabSz="914400" rtl="0" eaLnBrk="1" fontAlgn="auto" latinLnBrk="0" hangingPunct="1">
              <a:lnSpc>
                <a:spcPct val="150000"/>
              </a:lnSpc>
              <a:spcBef>
                <a:spcPts val="0"/>
              </a:spcBef>
              <a:spcAft>
                <a:spcPts val="0"/>
              </a:spcAft>
              <a:buClr>
                <a:schemeClr val="tx1">
                  <a:lumMod val="75000"/>
                  <a:lumOff val="25000"/>
                </a:schemeClr>
              </a:buClr>
              <a:buSzTx/>
              <a:buFont typeface="Arial" pitchFamily="34" charset="0"/>
              <a:buNone/>
              <a:tabLst/>
              <a:defRPr/>
            </a:pPr>
            <a:r>
              <a:rPr kumimoji="0" lang="tr-TR" b="1" i="0" u="none" strike="noStrike" kern="1200" cap="none" spc="0" normalizeH="0" baseline="0" noProof="0" dirty="0">
                <a:ln>
                  <a:noFill/>
                </a:ln>
                <a:solidFill>
                  <a:srgbClr val="000000"/>
                </a:solidFill>
                <a:effectLst/>
                <a:uLnTx/>
                <a:uFillTx/>
                <a:latin typeface="Candara" pitchFamily="34" charset="0"/>
                <a:cs typeface="Calibri"/>
              </a:rPr>
              <a:t>		</a:t>
            </a:r>
          </a:p>
          <a:p>
            <a:pPr marL="0" marR="0" lvl="0" indent="0" algn="just" defTabSz="914400" rtl="0" eaLnBrk="1" fontAlgn="auto" latinLnBrk="0" hangingPunct="1">
              <a:lnSpc>
                <a:spcPct val="150000"/>
              </a:lnSpc>
              <a:spcBef>
                <a:spcPts val="0"/>
              </a:spcBef>
              <a:spcAft>
                <a:spcPts val="0"/>
              </a:spcAft>
              <a:buClr>
                <a:schemeClr val="tx1">
                  <a:lumMod val="75000"/>
                  <a:lumOff val="25000"/>
                </a:schemeClr>
              </a:buClr>
              <a:buSzTx/>
              <a:buFont typeface="Arial" pitchFamily="34" charset="0"/>
              <a:buNone/>
              <a:tabLst/>
              <a:defRPr/>
            </a:pPr>
            <a:endParaRPr kumimoji="0" lang="tr-TR" b="1" i="0" u="none" strike="noStrike" kern="1200" cap="none" spc="0" normalizeH="0" baseline="0" noProof="0" dirty="0">
              <a:ln>
                <a:noFill/>
              </a:ln>
              <a:solidFill>
                <a:srgbClr val="000000"/>
              </a:solidFill>
              <a:effectLst/>
              <a:uLnTx/>
              <a:uFillTx/>
              <a:latin typeface="Candara" pitchFamily="34" charset="0"/>
              <a:cs typeface="Calibri"/>
            </a:endParaRPr>
          </a:p>
          <a:p>
            <a:pPr marL="0" marR="0" lvl="0" indent="0" algn="just" defTabSz="914400" rtl="0" eaLnBrk="1" fontAlgn="auto" latinLnBrk="0" hangingPunct="1">
              <a:lnSpc>
                <a:spcPct val="150000"/>
              </a:lnSpc>
              <a:spcBef>
                <a:spcPts val="0"/>
              </a:spcBef>
              <a:spcAft>
                <a:spcPts val="0"/>
              </a:spcAft>
              <a:buClr>
                <a:schemeClr val="tx1">
                  <a:lumMod val="75000"/>
                  <a:lumOff val="25000"/>
                </a:schemeClr>
              </a:buClr>
              <a:buSzTx/>
              <a:buFont typeface="Arial" pitchFamily="34" charset="0"/>
              <a:buNone/>
              <a:tabLst/>
              <a:defRPr/>
            </a:pPr>
            <a:endParaRPr kumimoji="0" lang="tr-TR" b="1" i="0" u="none" strike="noStrike" kern="1200" cap="none" spc="0" normalizeH="0" baseline="0" noProof="0" dirty="0">
              <a:ln>
                <a:noFill/>
              </a:ln>
              <a:solidFill>
                <a:srgbClr val="000000"/>
              </a:solidFill>
              <a:effectLst/>
              <a:uLnTx/>
              <a:uFillTx/>
              <a:latin typeface="Candara" pitchFamily="34" charset="0"/>
              <a:cs typeface="Calibri"/>
            </a:endParaRPr>
          </a:p>
        </p:txBody>
      </p:sp>
    </p:spTree>
    <p:extLst>
      <p:ext uri="{BB962C8B-B14F-4D97-AF65-F5344CB8AC3E}">
        <p14:creationId xmlns:p14="http://schemas.microsoft.com/office/powerpoint/2010/main" val="1901559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98017" y="488462"/>
            <a:ext cx="7899254" cy="1035050"/>
          </a:xfrm>
          <a:prstGeom prst="rect">
            <a:avLst/>
          </a:prstGeom>
        </p:spPr>
        <p:txBody>
          <a:bodyPr vert="horz" lIns="91440" tIns="45720" rIns="91440" bIns="45720" rtlCol="0">
            <a:noAutofit/>
          </a:bodyPr>
          <a:lstStyle/>
          <a:p>
            <a:pPr algn="just">
              <a:lnSpc>
                <a:spcPct val="150000"/>
              </a:lnSpc>
            </a:pPr>
            <a:r>
              <a:rPr lang="tr-TR" sz="2200" b="1" dirty="0">
                <a:solidFill>
                  <a:srgbClr val="C00000"/>
                </a:solidFill>
                <a:latin typeface="Candara" pitchFamily="34" charset="0"/>
                <a:cs typeface="Calibri"/>
              </a:rPr>
              <a:t>Başvuru Sahibi Tarafından İmzalanmış Başvuru Dilekçesi</a:t>
            </a:r>
          </a:p>
          <a:p>
            <a:pPr algn="ctr">
              <a:lnSpc>
                <a:spcPct val="150000"/>
              </a:lnSpc>
              <a:buClr>
                <a:schemeClr val="tx1">
                  <a:lumMod val="75000"/>
                  <a:lumOff val="25000"/>
                </a:schemeClr>
              </a:buClr>
              <a:defRPr/>
            </a:pPr>
            <a:endParaRPr lang="tr-TR" sz="1500" b="1" dirty="0">
              <a:latin typeface="Candara" pitchFamily="34" charset="0"/>
              <a:cs typeface="Calibri"/>
            </a:endParaRPr>
          </a:p>
        </p:txBody>
      </p:sp>
      <p:pic>
        <p:nvPicPr>
          <p:cNvPr id="6" name="image2.jpeg"/>
          <p:cNvPicPr/>
          <p:nvPr/>
        </p:nvPicPr>
        <p:blipFill>
          <a:blip r:embed="rId2" cstate="print"/>
          <a:stretch>
            <a:fillRect/>
          </a:stretch>
        </p:blipFill>
        <p:spPr>
          <a:xfrm>
            <a:off x="605935" y="1812843"/>
            <a:ext cx="2608028" cy="3689406"/>
          </a:xfrm>
          <a:prstGeom prst="rect">
            <a:avLst/>
          </a:prstGeom>
        </p:spPr>
      </p:pic>
      <p:pic>
        <p:nvPicPr>
          <p:cNvPr id="7" name="image3.jpeg"/>
          <p:cNvPicPr/>
          <p:nvPr/>
        </p:nvPicPr>
        <p:blipFill>
          <a:blip r:embed="rId3" cstate="print"/>
          <a:stretch>
            <a:fillRect/>
          </a:stretch>
        </p:blipFill>
        <p:spPr>
          <a:xfrm>
            <a:off x="3911680" y="1944356"/>
            <a:ext cx="3014526" cy="2186119"/>
          </a:xfrm>
          <a:prstGeom prst="rect">
            <a:avLst/>
          </a:prstGeom>
        </p:spPr>
      </p:pic>
      <p:sp>
        <p:nvSpPr>
          <p:cNvPr id="2" name="Metin kutusu 1"/>
          <p:cNvSpPr txBox="1"/>
          <p:nvPr/>
        </p:nvSpPr>
        <p:spPr>
          <a:xfrm>
            <a:off x="398016" y="5349302"/>
            <a:ext cx="8490841" cy="1477328"/>
          </a:xfrm>
          <a:prstGeom prst="rect">
            <a:avLst/>
          </a:prstGeom>
          <a:noFill/>
        </p:spPr>
        <p:txBody>
          <a:bodyPr wrap="square" rtlCol="0">
            <a:spAutoFit/>
          </a:bodyPr>
          <a:lstStyle/>
          <a:p>
            <a:pPr marL="285750" indent="-285750">
              <a:buFont typeface="Wingdings" panose="05000000000000000000" pitchFamily="2" charset="2"/>
              <a:buChar char="ü"/>
            </a:pPr>
            <a:r>
              <a:rPr lang="tr-TR" b="1" dirty="0">
                <a:latin typeface="Candara" pitchFamily="34" charset="0"/>
                <a:cs typeface="Calibri"/>
              </a:rPr>
              <a:t>İmzasız başvuru dilekçeleri içeren dosyalar </a:t>
            </a:r>
            <a:r>
              <a:rPr lang="tr-TR" b="1" u="sng" dirty="0">
                <a:latin typeface="Candara" pitchFamily="34" charset="0"/>
                <a:cs typeface="Calibri"/>
              </a:rPr>
              <a:t>kesinlikle </a:t>
            </a:r>
            <a:r>
              <a:rPr lang="tr-TR" b="1" dirty="0">
                <a:latin typeface="Candara" pitchFamily="34" charset="0"/>
                <a:cs typeface="Calibri"/>
              </a:rPr>
              <a:t>değerlendirilmeye alınmayacaktır.</a:t>
            </a:r>
          </a:p>
          <a:p>
            <a:pPr marL="285750" indent="-285750">
              <a:buFont typeface="Wingdings" panose="05000000000000000000" pitchFamily="2" charset="2"/>
              <a:buChar char="ü"/>
            </a:pPr>
            <a:r>
              <a:rPr lang="tr-TR" b="1" dirty="0">
                <a:latin typeface="Candara" pitchFamily="34" charset="0"/>
                <a:cs typeface="Calibri"/>
              </a:rPr>
              <a:t>Hazırlanan dosya </a:t>
            </a:r>
            <a:r>
              <a:rPr lang="tr-TR" b="1" u="sng" dirty="0">
                <a:latin typeface="Candara" pitchFamily="34" charset="0"/>
                <a:cs typeface="Calibri"/>
              </a:rPr>
              <a:t>kesinlikle </a:t>
            </a:r>
            <a:r>
              <a:rPr lang="tr-TR" b="1" dirty="0" err="1">
                <a:latin typeface="Candara" pitchFamily="34" charset="0"/>
                <a:cs typeface="Calibri"/>
              </a:rPr>
              <a:t>YOKSİS’ten</a:t>
            </a:r>
            <a:r>
              <a:rPr lang="tr-TR" b="1" dirty="0">
                <a:latin typeface="Candara" pitchFamily="34" charset="0"/>
                <a:cs typeface="Calibri"/>
              </a:rPr>
              <a:t> alınan başvuru sıralamasında olacaktır. </a:t>
            </a:r>
          </a:p>
          <a:p>
            <a:r>
              <a:rPr lang="tr-TR" b="1" dirty="0">
                <a:latin typeface="Candara" pitchFamily="34" charset="0"/>
                <a:cs typeface="Calibri"/>
              </a:rPr>
              <a:t>Aksi surumda dosyalar birimlere geri gönderilecektir</a:t>
            </a:r>
          </a:p>
          <a:p>
            <a:endParaRPr lang="tr-TR" dirty="0"/>
          </a:p>
        </p:txBody>
      </p:sp>
    </p:spTree>
    <p:extLst>
      <p:ext uri="{BB962C8B-B14F-4D97-AF65-F5344CB8AC3E}">
        <p14:creationId xmlns:p14="http://schemas.microsoft.com/office/powerpoint/2010/main" val="1498813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866775" y="1600200"/>
            <a:ext cx="7553325" cy="2657475"/>
          </a:xfrm>
          <a:prstGeom prst="rect">
            <a:avLst/>
          </a:prstGeom>
        </p:spPr>
        <p:txBody>
          <a:bodyPr vert="horz" lIns="91440" tIns="45720" rIns="91440" bIns="45720" rtlCol="0">
            <a:noAutofit/>
          </a:bodyPr>
          <a:lstStyle/>
          <a:p>
            <a:pPr algn="ctr">
              <a:lnSpc>
                <a:spcPct val="150000"/>
              </a:lnSpc>
              <a:buClr>
                <a:schemeClr val="tx1">
                  <a:lumMod val="75000"/>
                  <a:lumOff val="25000"/>
                </a:schemeClr>
              </a:buClr>
              <a:defRPr/>
            </a:pPr>
            <a:endParaRPr lang="tr-TR" sz="2000" b="1" dirty="0">
              <a:latin typeface="Candara" pitchFamily="34" charset="0"/>
              <a:cs typeface="Calibri"/>
            </a:endParaRPr>
          </a:p>
          <a:p>
            <a:pPr algn="ctr">
              <a:lnSpc>
                <a:spcPct val="150000"/>
              </a:lnSpc>
              <a:buClr>
                <a:schemeClr val="tx1">
                  <a:lumMod val="75000"/>
                  <a:lumOff val="25000"/>
                </a:schemeClr>
              </a:buClr>
              <a:defRPr/>
            </a:pPr>
            <a:r>
              <a:rPr lang="tr-TR" sz="3000" b="1" dirty="0">
                <a:solidFill>
                  <a:srgbClr val="C00000"/>
                </a:solidFill>
                <a:latin typeface="Candara" pitchFamily="34" charset="0"/>
                <a:cs typeface="Calibri"/>
              </a:rPr>
              <a:t>AKADEMİK TEŞVİK BAŞVURULARINDA</a:t>
            </a:r>
          </a:p>
          <a:p>
            <a:pPr algn="ctr">
              <a:lnSpc>
                <a:spcPct val="150000"/>
              </a:lnSpc>
              <a:buClr>
                <a:schemeClr val="tx1">
                  <a:lumMod val="75000"/>
                  <a:lumOff val="25000"/>
                </a:schemeClr>
              </a:buClr>
              <a:defRPr/>
            </a:pPr>
            <a:r>
              <a:rPr lang="tr-TR" sz="3000" b="1" dirty="0">
                <a:solidFill>
                  <a:srgbClr val="C00000"/>
                </a:solidFill>
                <a:latin typeface="Candara" pitchFamily="34" charset="0"/>
                <a:cs typeface="Calibri"/>
              </a:rPr>
              <a:t>BULUNMASI GEREKEN KANITLAYICI NİTELİKTE BELGELER</a:t>
            </a:r>
          </a:p>
          <a:p>
            <a:pPr algn="ctr">
              <a:lnSpc>
                <a:spcPct val="150000"/>
              </a:lnSpc>
              <a:buClr>
                <a:schemeClr val="tx1">
                  <a:lumMod val="75000"/>
                  <a:lumOff val="25000"/>
                </a:schemeClr>
              </a:buClr>
              <a:defRPr/>
            </a:pPr>
            <a:endParaRPr lang="tr-TR" sz="2800" b="1" dirty="0">
              <a:solidFill>
                <a:srgbClr val="C00000"/>
              </a:solidFill>
              <a:latin typeface="Candara" pitchFamily="34" charset="0"/>
              <a:cs typeface="Calibri"/>
            </a:endParaRPr>
          </a:p>
        </p:txBody>
      </p:sp>
    </p:spTree>
    <p:extLst>
      <p:ext uri="{BB962C8B-B14F-4D97-AF65-F5344CB8AC3E}">
        <p14:creationId xmlns:p14="http://schemas.microsoft.com/office/powerpoint/2010/main" val="414666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57908" y="288612"/>
            <a:ext cx="2444195" cy="461665"/>
          </a:xfrm>
          <a:prstGeom prst="rect">
            <a:avLst/>
          </a:prstGeom>
          <a:noFill/>
        </p:spPr>
        <p:txBody>
          <a:bodyPr wrap="none" rtlCol="0">
            <a:spAutoFit/>
          </a:bodyPr>
          <a:lstStyle/>
          <a:p>
            <a:r>
              <a:rPr lang="tr-TR" sz="2400" b="1" dirty="0">
                <a:solidFill>
                  <a:srgbClr val="C00000"/>
                </a:solidFill>
                <a:latin typeface="Candara" panose="020E0502030303020204" pitchFamily="34" charset="0"/>
              </a:rPr>
              <a:t>A1. YAYIN (Dergi)</a:t>
            </a:r>
          </a:p>
        </p:txBody>
      </p:sp>
      <p:sp>
        <p:nvSpPr>
          <p:cNvPr id="6" name="Metin kutusu 5"/>
          <p:cNvSpPr txBox="1"/>
          <p:nvPr/>
        </p:nvSpPr>
        <p:spPr>
          <a:xfrm>
            <a:off x="311576" y="727389"/>
            <a:ext cx="8520850" cy="2562240"/>
          </a:xfrm>
          <a:prstGeom prst="rect">
            <a:avLst/>
          </a:prstGeom>
          <a:noFill/>
        </p:spPr>
        <p:txBody>
          <a:bodyPr wrap="square" rtlCol="0">
            <a:spAutoFit/>
          </a:bodyPr>
          <a:lstStyle/>
          <a:p>
            <a:r>
              <a:rPr lang="tr-TR" i="1" dirty="0">
                <a:latin typeface="Candara" panose="020E0502030303020204" pitchFamily="34" charset="0"/>
              </a:rPr>
              <a:t>a) Diğer uluslararası hakemli dergiler için; </a:t>
            </a:r>
          </a:p>
          <a:p>
            <a:pPr marL="400050" indent="-400050">
              <a:buFont typeface="+mj-lt"/>
              <a:buAutoNum type="romanUcPeriod"/>
            </a:pPr>
            <a:r>
              <a:rPr lang="tr-TR" b="1" dirty="0">
                <a:latin typeface="Candara" panose="020E0502030303020204" pitchFamily="34" charset="0"/>
              </a:rPr>
              <a:t>Derginin tarandığı dizinleri ve ISSN numaralarını gösterir belge/ekran görüntüsü</a:t>
            </a:r>
          </a:p>
          <a:p>
            <a:pPr marL="400050" indent="-400050">
              <a:buFont typeface="+mj-lt"/>
              <a:buAutoNum type="romanUcPeriod"/>
            </a:pPr>
            <a:r>
              <a:rPr lang="tr-TR" b="1" dirty="0">
                <a:latin typeface="Candara" panose="020E0502030303020204" pitchFamily="34" charset="0"/>
              </a:rPr>
              <a:t>Derginin son 5 yıldır düzenli olarak yayımlandığını gösteren belge </a:t>
            </a:r>
          </a:p>
          <a:p>
            <a:r>
              <a:rPr lang="tr-TR" sz="1750" b="1" dirty="0">
                <a:latin typeface="Candara" panose="020E0502030303020204" pitchFamily="34" charset="0"/>
              </a:rPr>
              <a:t>(SCI , SCI-E, SSCI ve AHCI, Alan indeksli dergiler ve ULAKBIM tarafından taranan TR-DİZİN dergiler için yukarıda verilen şartlara yönetmelik gereği  ihtiyaç yoktur. ) </a:t>
            </a:r>
            <a:br>
              <a:rPr lang="tr-TR" b="1" dirty="0">
                <a:latin typeface="Candara" panose="020E0502030303020204" pitchFamily="34" charset="0"/>
              </a:rPr>
            </a:br>
            <a:r>
              <a:rPr lang="tr-TR" sz="1750" i="1" dirty="0">
                <a:latin typeface="Candara" panose="020E0502030303020204" pitchFamily="34" charset="0"/>
              </a:rPr>
              <a:t>b) SCI , SCI-E, SSCI ve AHCI, Alan indeksli dergiler ve ULAKBIM TR-DİZİN Dergiler için;</a:t>
            </a:r>
          </a:p>
          <a:p>
            <a:pPr marL="400050" indent="-400050">
              <a:buFont typeface="+mj-lt"/>
              <a:buAutoNum type="romanUcPeriod"/>
            </a:pPr>
            <a:r>
              <a:rPr lang="tr-TR" b="1" dirty="0">
                <a:latin typeface="Candara" panose="020E0502030303020204" pitchFamily="34" charset="0"/>
              </a:rPr>
              <a:t>Makalenin basılmış ya da elektronik ortamdaki künyesi (cilt, sayfa ve yıl bilgileri)</a:t>
            </a:r>
          </a:p>
          <a:p>
            <a:pPr marL="400050" indent="-400050">
              <a:buFont typeface="+mj-lt"/>
              <a:buAutoNum type="romanUcPeriod"/>
            </a:pPr>
            <a:r>
              <a:rPr lang="tr-TR" b="1" dirty="0">
                <a:latin typeface="Candara" panose="020E0502030303020204" pitchFamily="34" charset="0"/>
              </a:rPr>
              <a:t>Makalenin ilk sayfası </a:t>
            </a:r>
          </a:p>
          <a:p>
            <a:r>
              <a:rPr lang="tr-TR" b="1" dirty="0">
                <a:latin typeface="Candara" panose="020E0502030303020204" pitchFamily="34" charset="0"/>
              </a:rPr>
              <a:t>Önemli Not: Sisteme yayınlar girilirken yazar sayısı doğru bir şekilde girilmelidir. </a:t>
            </a:r>
          </a:p>
        </p:txBody>
      </p:sp>
      <p:pic>
        <p:nvPicPr>
          <p:cNvPr id="7" name="Resim 6"/>
          <p:cNvPicPr>
            <a:picLocks noChangeAspect="1"/>
          </p:cNvPicPr>
          <p:nvPr/>
        </p:nvPicPr>
        <p:blipFill>
          <a:blip r:embed="rId3"/>
          <a:stretch>
            <a:fillRect/>
          </a:stretch>
        </p:blipFill>
        <p:spPr>
          <a:xfrm>
            <a:off x="277360" y="3830345"/>
            <a:ext cx="4680000" cy="28506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Resim 8"/>
          <p:cNvPicPr>
            <a:picLocks noChangeAspect="1"/>
          </p:cNvPicPr>
          <p:nvPr/>
        </p:nvPicPr>
        <p:blipFill>
          <a:blip r:embed="rId4"/>
          <a:stretch>
            <a:fillRect/>
          </a:stretch>
        </p:blipFill>
        <p:spPr>
          <a:xfrm>
            <a:off x="5507489" y="3830345"/>
            <a:ext cx="2924604" cy="28416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Oval 9"/>
          <p:cNvSpPr/>
          <p:nvPr/>
        </p:nvSpPr>
        <p:spPr>
          <a:xfrm>
            <a:off x="150125" y="4932494"/>
            <a:ext cx="2210937" cy="42702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val 10"/>
          <p:cNvSpPr/>
          <p:nvPr/>
        </p:nvSpPr>
        <p:spPr>
          <a:xfrm>
            <a:off x="5232425" y="3904856"/>
            <a:ext cx="973064" cy="264845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6622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546" y="1625600"/>
            <a:ext cx="8331579" cy="4857262"/>
          </a:xfrm>
        </p:spPr>
        <p:txBody>
          <a:bodyPr>
            <a:noAutofit/>
          </a:bodyPr>
          <a:lstStyle/>
          <a:p>
            <a:pPr marL="0" indent="0" algn="just">
              <a:lnSpc>
                <a:spcPct val="150000"/>
              </a:lnSpc>
              <a:spcBef>
                <a:spcPts val="0"/>
              </a:spcBef>
              <a:buNone/>
            </a:pPr>
            <a:r>
              <a:rPr lang="tr-TR" sz="1800" b="1" u="sng" dirty="0">
                <a:solidFill>
                  <a:srgbClr val="000000"/>
                </a:solidFill>
                <a:latin typeface="Candara" panose="020E0502030303020204" pitchFamily="34" charset="0"/>
                <a:cs typeface="Calibri"/>
              </a:rPr>
              <a:t>İlk Yönetmelik</a:t>
            </a:r>
          </a:p>
          <a:p>
            <a:pPr marL="0" indent="0" algn="just">
              <a:lnSpc>
                <a:spcPct val="150000"/>
              </a:lnSpc>
              <a:spcBef>
                <a:spcPts val="0"/>
              </a:spcBef>
              <a:buNone/>
            </a:pPr>
            <a:r>
              <a:rPr lang="tr-TR" sz="1800" b="1" dirty="0">
                <a:solidFill>
                  <a:srgbClr val="000000"/>
                </a:solidFill>
                <a:latin typeface="Candara" pitchFamily="34" charset="0"/>
                <a:cs typeface="Calibri"/>
              </a:rPr>
              <a:t>Milli Eğitim Bakanlığının 24.11.2016 tarih ve 13271644 sayılı yazısı üzerine, 11. 10.1983 tarih ve 2914 sayılı </a:t>
            </a:r>
            <a:r>
              <a:rPr lang="tr-TR" sz="1800" b="1" dirty="0">
                <a:solidFill>
                  <a:srgbClr val="FF0000"/>
                </a:solidFill>
                <a:latin typeface="Candara" pitchFamily="34" charset="0"/>
                <a:cs typeface="Calibri"/>
              </a:rPr>
              <a:t>Yükseköğretim Personel Kanununun </a:t>
            </a:r>
            <a:r>
              <a:rPr lang="tr-TR" sz="1800" b="1" dirty="0">
                <a:solidFill>
                  <a:srgbClr val="000000"/>
                </a:solidFill>
                <a:latin typeface="Candara" pitchFamily="34" charset="0"/>
                <a:cs typeface="Calibri"/>
              </a:rPr>
              <a:t>ek 4 üncü maddesi uyarınca Bakanlar Kurulu tarafından </a:t>
            </a:r>
            <a:r>
              <a:rPr lang="tr-TR" sz="1800" b="1" dirty="0">
                <a:solidFill>
                  <a:srgbClr val="FF0000"/>
                </a:solidFill>
                <a:latin typeface="Candara" pitchFamily="34" charset="0"/>
                <a:cs typeface="Calibri"/>
              </a:rPr>
              <a:t>27.12.2016 </a:t>
            </a:r>
            <a:r>
              <a:rPr lang="tr-TR" sz="1800" b="1" dirty="0">
                <a:solidFill>
                  <a:srgbClr val="000000"/>
                </a:solidFill>
                <a:latin typeface="Candara" pitchFamily="34" charset="0"/>
                <a:cs typeface="Calibri"/>
              </a:rPr>
              <a:t>tarihinde kararlaştırılmıştır.</a:t>
            </a:r>
          </a:p>
          <a:p>
            <a:pPr marL="0" indent="0" algn="just">
              <a:lnSpc>
                <a:spcPct val="150000"/>
              </a:lnSpc>
              <a:spcBef>
                <a:spcPts val="0"/>
              </a:spcBef>
              <a:buNone/>
            </a:pPr>
            <a:endParaRPr lang="tr-TR" sz="1800" b="1" dirty="0">
              <a:solidFill>
                <a:srgbClr val="000000"/>
              </a:solidFill>
              <a:latin typeface="Candara" pitchFamily="34" charset="0"/>
              <a:cs typeface="Calibri"/>
            </a:endParaRPr>
          </a:p>
          <a:p>
            <a:pPr marL="0" indent="0" algn="just">
              <a:lnSpc>
                <a:spcPct val="150000"/>
              </a:lnSpc>
              <a:spcBef>
                <a:spcPts val="0"/>
              </a:spcBef>
              <a:buNone/>
            </a:pPr>
            <a:r>
              <a:rPr lang="tr-TR" sz="1800" b="1" u="sng" dirty="0">
                <a:solidFill>
                  <a:srgbClr val="000000"/>
                </a:solidFill>
                <a:latin typeface="Candara" pitchFamily="34" charset="0"/>
                <a:cs typeface="Calibri"/>
              </a:rPr>
              <a:t>Yeni Yönetmelik:</a:t>
            </a:r>
          </a:p>
          <a:p>
            <a:pPr marL="0" indent="0">
              <a:lnSpc>
                <a:spcPct val="150000"/>
              </a:lnSpc>
              <a:buNone/>
            </a:pPr>
            <a:r>
              <a:rPr lang="tr-TR" sz="1800" b="1" dirty="0">
                <a:solidFill>
                  <a:schemeClr val="tx1"/>
                </a:solidFill>
                <a:latin typeface="Candara" panose="020E0502030303020204" pitchFamily="34" charset="0"/>
              </a:rPr>
              <a:t>"Akademik Teşvik Ödeneği </a:t>
            </a:r>
            <a:r>
              <a:rPr lang="tr-TR" sz="1800" b="1" dirty="0" err="1">
                <a:solidFill>
                  <a:schemeClr val="tx1"/>
                </a:solidFill>
                <a:latin typeface="Candara" panose="020E0502030303020204" pitchFamily="34" charset="0"/>
              </a:rPr>
              <a:t>Yönetmeİiği"nin</a:t>
            </a:r>
            <a:r>
              <a:rPr lang="tr-TR" sz="1800" b="1" dirty="0">
                <a:solidFill>
                  <a:schemeClr val="tx1"/>
                </a:solidFill>
                <a:latin typeface="Candara" panose="020E0502030303020204" pitchFamily="34" charset="0"/>
              </a:rPr>
              <a:t> yürürlüğe konulması; Milli Eğitim Bakanlığının 26/3/2018 tarihli ve 6212647 sayılı yazısı üzerine, 11/10/1983 tarihli ve 2914 sayılı Yükseköğretim Personel Kanununun ek 4 üncü maddesine göre, Bakanlar Kurulu'nca </a:t>
            </a:r>
            <a:r>
              <a:rPr lang="tr-TR" sz="1800" b="1" dirty="0">
                <a:solidFill>
                  <a:srgbClr val="FF0000"/>
                </a:solidFill>
                <a:latin typeface="Candara" panose="020E0502030303020204" pitchFamily="34" charset="0"/>
              </a:rPr>
              <a:t>14/5/2018 </a:t>
            </a:r>
            <a:r>
              <a:rPr lang="tr-TR" sz="1800" b="1" dirty="0">
                <a:solidFill>
                  <a:schemeClr val="tx1"/>
                </a:solidFill>
                <a:latin typeface="Candara" panose="020E0502030303020204" pitchFamily="34" charset="0"/>
              </a:rPr>
              <a:t>tarihinde kararlaştırılmıştır.</a:t>
            </a:r>
          </a:p>
          <a:p>
            <a:pPr marL="0" indent="0" algn="just">
              <a:lnSpc>
                <a:spcPct val="150000"/>
              </a:lnSpc>
              <a:spcBef>
                <a:spcPts val="0"/>
              </a:spcBef>
              <a:buNone/>
            </a:pPr>
            <a:endParaRPr lang="tr-TR" sz="1600" b="1" dirty="0">
              <a:solidFill>
                <a:srgbClr val="000000"/>
              </a:solidFill>
              <a:latin typeface="Candara" pitchFamily="34" charset="0"/>
              <a:cs typeface="Calibri"/>
            </a:endParaRPr>
          </a:p>
        </p:txBody>
      </p:sp>
      <p:sp>
        <p:nvSpPr>
          <p:cNvPr id="4" name="Content Placeholder 2"/>
          <p:cNvSpPr txBox="1">
            <a:spLocks/>
          </p:cNvSpPr>
          <p:nvPr/>
        </p:nvSpPr>
        <p:spPr>
          <a:xfrm>
            <a:off x="1193800" y="590550"/>
            <a:ext cx="7226300" cy="636271"/>
          </a:xfrm>
          <a:prstGeom prst="rect">
            <a:avLst/>
          </a:prstGeom>
        </p:spPr>
        <p:txBody>
          <a:bodyPr vert="horz" lIns="91440" tIns="45720" rIns="91440" bIns="45720" rtlCol="0">
            <a:noAutofit/>
          </a:bodyPr>
          <a:lstStyle/>
          <a:p>
            <a:pPr algn="just">
              <a:lnSpc>
                <a:spcPct val="150000"/>
              </a:lnSpc>
            </a:pPr>
            <a:r>
              <a:rPr lang="tr-TR" sz="2200" b="1" dirty="0">
                <a:solidFill>
                  <a:srgbClr val="C00000"/>
                </a:solidFill>
                <a:latin typeface="Candara" pitchFamily="34" charset="0"/>
                <a:cs typeface="Calibri"/>
              </a:rPr>
              <a:t>Akademik Teşvik Ödeneği Yönetmeliği: DAYANAK</a:t>
            </a:r>
          </a:p>
        </p:txBody>
      </p:sp>
    </p:spTree>
    <p:extLst>
      <p:ext uri="{BB962C8B-B14F-4D97-AF65-F5344CB8AC3E}">
        <p14:creationId xmlns:p14="http://schemas.microsoft.com/office/powerpoint/2010/main" val="1498813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stretch>
            <a:fillRect/>
          </a:stretch>
        </p:blipFill>
        <p:spPr>
          <a:xfrm>
            <a:off x="5209891" y="2275242"/>
            <a:ext cx="3600000" cy="39753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Resim 7"/>
          <p:cNvPicPr>
            <a:picLocks noChangeAspect="1"/>
          </p:cNvPicPr>
          <p:nvPr/>
        </p:nvPicPr>
        <p:blipFill>
          <a:blip r:embed="rId4"/>
          <a:stretch>
            <a:fillRect/>
          </a:stretch>
        </p:blipFill>
        <p:spPr>
          <a:xfrm>
            <a:off x="374607" y="1018606"/>
            <a:ext cx="5040000" cy="28670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Oval 9"/>
          <p:cNvSpPr/>
          <p:nvPr/>
        </p:nvSpPr>
        <p:spPr>
          <a:xfrm>
            <a:off x="-203568" y="805092"/>
            <a:ext cx="2210937" cy="42702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val 10"/>
          <p:cNvSpPr/>
          <p:nvPr/>
        </p:nvSpPr>
        <p:spPr>
          <a:xfrm>
            <a:off x="3930555" y="2595223"/>
            <a:ext cx="1484052" cy="129041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65839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57908" y="288612"/>
            <a:ext cx="2460225" cy="461665"/>
          </a:xfrm>
          <a:prstGeom prst="rect">
            <a:avLst/>
          </a:prstGeom>
          <a:noFill/>
        </p:spPr>
        <p:txBody>
          <a:bodyPr wrap="none" rtlCol="0">
            <a:spAutoFit/>
          </a:bodyPr>
          <a:lstStyle/>
          <a:p>
            <a:r>
              <a:rPr lang="tr-TR" sz="2400" b="1" dirty="0">
                <a:solidFill>
                  <a:srgbClr val="C00000"/>
                </a:solidFill>
                <a:latin typeface="Candara" panose="020E0502030303020204" pitchFamily="34" charset="0"/>
              </a:rPr>
              <a:t>A2. YAYIN (Kitap)</a:t>
            </a:r>
          </a:p>
        </p:txBody>
      </p:sp>
      <p:sp>
        <p:nvSpPr>
          <p:cNvPr id="8" name="Metin kutusu 7"/>
          <p:cNvSpPr txBox="1"/>
          <p:nvPr/>
        </p:nvSpPr>
        <p:spPr>
          <a:xfrm>
            <a:off x="351326" y="750277"/>
            <a:ext cx="8402149" cy="4801314"/>
          </a:xfrm>
          <a:prstGeom prst="rect">
            <a:avLst/>
          </a:prstGeom>
          <a:noFill/>
        </p:spPr>
        <p:txBody>
          <a:bodyPr wrap="square" rtlCol="0">
            <a:spAutoFit/>
          </a:bodyPr>
          <a:lstStyle/>
          <a:p>
            <a:pPr marL="400050" indent="-400050">
              <a:buFont typeface="+mj-lt"/>
              <a:buAutoNum type="romanUcPeriod"/>
            </a:pPr>
            <a:r>
              <a:rPr lang="tr-TR" b="1" dirty="0">
                <a:latin typeface="Candara" panose="020E0502030303020204" pitchFamily="34" charset="0"/>
              </a:rPr>
              <a:t>Yayınevinin son 5 yıldır düzenli olarak yayımlandığını gösteren belge</a:t>
            </a:r>
          </a:p>
          <a:p>
            <a:pPr marL="400050" indent="-400050">
              <a:buFont typeface="+mj-lt"/>
              <a:buAutoNum type="romanUcPeriod"/>
            </a:pPr>
            <a:r>
              <a:rPr lang="tr-TR" b="1" dirty="0">
                <a:latin typeface="Candara" panose="020E0502030303020204" pitchFamily="34" charset="0"/>
              </a:rPr>
              <a:t>Yayınevinin aynı alanda farklı yazarlara ait en az 20 yayınlanmış kitabı gösteren </a:t>
            </a:r>
          </a:p>
          <a:p>
            <a:r>
              <a:rPr lang="tr-TR" b="1" dirty="0">
                <a:latin typeface="Candara" panose="020E0502030303020204" pitchFamily="34" charset="0"/>
              </a:rPr>
              <a:t>Belge /ekran görüntüsü (Uluslararası yayınevleri için aynı alanda farklı yazarlara ait </a:t>
            </a:r>
          </a:p>
          <a:p>
            <a:r>
              <a:rPr lang="tr-TR" b="1" dirty="0">
                <a:latin typeface="Candara" panose="020E0502030303020204" pitchFamily="34" charset="0"/>
              </a:rPr>
              <a:t>Türkçe dışında en az 20 yayınlanmış kitabı gösteren Belge /ekran görüntüsü )</a:t>
            </a:r>
          </a:p>
          <a:p>
            <a:r>
              <a:rPr lang="tr-TR" b="1" dirty="0">
                <a:latin typeface="Candara" panose="020E0502030303020204" pitchFamily="34" charset="0"/>
              </a:rPr>
              <a:t>III. Kitapların ISBN numaralarını gösterir belge/ekran görüntüsü</a:t>
            </a:r>
          </a:p>
          <a:p>
            <a:r>
              <a:rPr lang="tr-TR" b="1" dirty="0">
                <a:latin typeface="Candara" panose="020E0502030303020204" pitchFamily="34" charset="0"/>
              </a:rPr>
              <a:t>IV.  Kitabın kapak sayfası</a:t>
            </a:r>
          </a:p>
          <a:p>
            <a:r>
              <a:rPr lang="tr-TR" b="1" dirty="0">
                <a:latin typeface="Candara" panose="020E0502030303020204" pitchFamily="34" charset="0"/>
              </a:rPr>
              <a:t>V.   Yayınevi ve yayın tarihi göründüğü iç kapak sayfası</a:t>
            </a:r>
          </a:p>
          <a:p>
            <a:r>
              <a:rPr lang="tr-TR" b="1" dirty="0">
                <a:latin typeface="Candara" panose="020E0502030303020204" pitchFamily="34" charset="0"/>
              </a:rPr>
              <a:t>VI.  Yazar adının bulunduğu içindekiler sayfası</a:t>
            </a:r>
          </a:p>
          <a:p>
            <a:r>
              <a:rPr lang="tr-TR" b="1" dirty="0">
                <a:latin typeface="Candara" panose="020E0502030303020204" pitchFamily="34" charset="0"/>
              </a:rPr>
              <a:t>VII. Kitap bölümünün ilk sayfası</a:t>
            </a:r>
            <a:br>
              <a:rPr lang="tr-TR" b="1" dirty="0">
                <a:latin typeface="Candara" panose="020E0502030303020204" pitchFamily="34" charset="0"/>
              </a:rPr>
            </a:br>
            <a:r>
              <a:rPr lang="tr-TR" b="1" dirty="0"/>
              <a:t>VIII. Bir kongrede sunulan bildirilerden oluşan kitaplar değerlendirmeye alınmaz.</a:t>
            </a:r>
            <a:r>
              <a:rPr lang="tr-TR" dirty="0"/>
              <a:t>	</a:t>
            </a:r>
            <a:br>
              <a:rPr lang="tr-TR" dirty="0"/>
            </a:br>
            <a:r>
              <a:rPr lang="tr-TR" b="1" u="sng" dirty="0">
                <a:latin typeface="Candara" panose="020E0502030303020204" pitchFamily="34" charset="0"/>
              </a:rPr>
              <a:t>Not: </a:t>
            </a:r>
            <a:r>
              <a:rPr lang="tr-TR" b="1" dirty="0">
                <a:latin typeface="Candara" panose="020E0502030303020204" pitchFamily="34" charset="0"/>
              </a:rPr>
              <a:t>Bir kitapta en fazla 2 bölüm olabilir</a:t>
            </a:r>
          </a:p>
          <a:p>
            <a:br>
              <a:rPr lang="tr-TR" b="1" dirty="0">
                <a:latin typeface="Candara" panose="020E0502030303020204" pitchFamily="34" charset="0"/>
              </a:rPr>
            </a:br>
            <a:r>
              <a:rPr lang="tr-TR" b="1" i="1" dirty="0">
                <a:latin typeface="Candara" panose="020E0502030303020204" pitchFamily="34" charset="0"/>
              </a:rPr>
              <a:t>Ayrıca, yönetmelik gereği kitap yazarlığı, kitap içinde bölüm yazarlığı ve kitap editörlüğü, yayıneviyle yapılan sözleşme, yayınevinden ya da editörden gelen davet mektubu gibi evraklarla belgelenmelidir.</a:t>
            </a:r>
          </a:p>
          <a:p>
            <a:endParaRPr lang="tr-TR" b="1" dirty="0">
              <a:latin typeface="Candara" panose="020E0502030303020204" pitchFamily="34" charset="0"/>
            </a:endParaRPr>
          </a:p>
        </p:txBody>
      </p:sp>
    </p:spTree>
    <p:extLst>
      <p:ext uri="{BB962C8B-B14F-4D97-AF65-F5344CB8AC3E}">
        <p14:creationId xmlns:p14="http://schemas.microsoft.com/office/powerpoint/2010/main" val="1937773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323992" y="471487"/>
            <a:ext cx="2190750" cy="1971675"/>
          </a:xfrm>
          <a:prstGeom prst="rect">
            <a:avLst/>
          </a:prstGeom>
        </p:spPr>
      </p:pic>
      <p:pic>
        <p:nvPicPr>
          <p:cNvPr id="7" name="Resim 6"/>
          <p:cNvPicPr>
            <a:picLocks noChangeAspect="1"/>
          </p:cNvPicPr>
          <p:nvPr/>
        </p:nvPicPr>
        <p:blipFill>
          <a:blip r:embed="rId3"/>
          <a:stretch>
            <a:fillRect/>
          </a:stretch>
        </p:blipFill>
        <p:spPr>
          <a:xfrm>
            <a:off x="2514742" y="471487"/>
            <a:ext cx="2162175" cy="2019300"/>
          </a:xfrm>
          <a:prstGeom prst="rect">
            <a:avLst/>
          </a:prstGeom>
        </p:spPr>
      </p:pic>
      <p:pic>
        <p:nvPicPr>
          <p:cNvPr id="10" name="Resim 9"/>
          <p:cNvPicPr>
            <a:picLocks noChangeAspect="1"/>
          </p:cNvPicPr>
          <p:nvPr/>
        </p:nvPicPr>
        <p:blipFill>
          <a:blip r:embed="rId4"/>
          <a:stretch>
            <a:fillRect/>
          </a:stretch>
        </p:blipFill>
        <p:spPr>
          <a:xfrm>
            <a:off x="4676917" y="566737"/>
            <a:ext cx="2028825" cy="1924050"/>
          </a:xfrm>
          <a:prstGeom prst="rect">
            <a:avLst/>
          </a:prstGeom>
        </p:spPr>
      </p:pic>
      <p:pic>
        <p:nvPicPr>
          <p:cNvPr id="11" name="Resim 10"/>
          <p:cNvPicPr>
            <a:picLocks noChangeAspect="1"/>
          </p:cNvPicPr>
          <p:nvPr/>
        </p:nvPicPr>
        <p:blipFill>
          <a:blip r:embed="rId5"/>
          <a:stretch>
            <a:fillRect/>
          </a:stretch>
        </p:blipFill>
        <p:spPr>
          <a:xfrm>
            <a:off x="6705742" y="500062"/>
            <a:ext cx="2057400" cy="2057400"/>
          </a:xfrm>
          <a:prstGeom prst="rect">
            <a:avLst/>
          </a:prstGeom>
        </p:spPr>
      </p:pic>
      <p:pic>
        <p:nvPicPr>
          <p:cNvPr id="12" name="Resim 11"/>
          <p:cNvPicPr>
            <a:picLocks noChangeAspect="1"/>
          </p:cNvPicPr>
          <p:nvPr/>
        </p:nvPicPr>
        <p:blipFill>
          <a:blip r:embed="rId6"/>
          <a:stretch>
            <a:fillRect/>
          </a:stretch>
        </p:blipFill>
        <p:spPr>
          <a:xfrm>
            <a:off x="371617" y="2505075"/>
            <a:ext cx="2095500" cy="1847850"/>
          </a:xfrm>
          <a:prstGeom prst="rect">
            <a:avLst/>
          </a:prstGeom>
        </p:spPr>
      </p:pic>
      <p:pic>
        <p:nvPicPr>
          <p:cNvPr id="13" name="Resim 12"/>
          <p:cNvPicPr>
            <a:picLocks noChangeAspect="1"/>
          </p:cNvPicPr>
          <p:nvPr/>
        </p:nvPicPr>
        <p:blipFill>
          <a:blip r:embed="rId7"/>
          <a:stretch>
            <a:fillRect/>
          </a:stretch>
        </p:blipFill>
        <p:spPr>
          <a:xfrm>
            <a:off x="2557604" y="2557462"/>
            <a:ext cx="2076450" cy="1857375"/>
          </a:xfrm>
          <a:prstGeom prst="rect">
            <a:avLst/>
          </a:prstGeom>
        </p:spPr>
      </p:pic>
      <p:pic>
        <p:nvPicPr>
          <p:cNvPr id="14" name="Resim 13"/>
          <p:cNvPicPr>
            <a:picLocks noChangeAspect="1"/>
          </p:cNvPicPr>
          <p:nvPr/>
        </p:nvPicPr>
        <p:blipFill>
          <a:blip r:embed="rId8"/>
          <a:stretch>
            <a:fillRect/>
          </a:stretch>
        </p:blipFill>
        <p:spPr>
          <a:xfrm>
            <a:off x="4734067" y="2443162"/>
            <a:ext cx="2000250" cy="2171700"/>
          </a:xfrm>
          <a:prstGeom prst="rect">
            <a:avLst/>
          </a:prstGeom>
        </p:spPr>
      </p:pic>
      <p:pic>
        <p:nvPicPr>
          <p:cNvPr id="15" name="Resim 14"/>
          <p:cNvPicPr>
            <a:picLocks noChangeAspect="1"/>
          </p:cNvPicPr>
          <p:nvPr/>
        </p:nvPicPr>
        <p:blipFill>
          <a:blip r:embed="rId9"/>
          <a:stretch>
            <a:fillRect/>
          </a:stretch>
        </p:blipFill>
        <p:spPr>
          <a:xfrm>
            <a:off x="6834330" y="2543388"/>
            <a:ext cx="2019300" cy="2143125"/>
          </a:xfrm>
          <a:prstGeom prst="rect">
            <a:avLst/>
          </a:prstGeom>
        </p:spPr>
      </p:pic>
      <p:sp>
        <p:nvSpPr>
          <p:cNvPr id="16" name="Metin kutusu 15"/>
          <p:cNvSpPr txBox="1"/>
          <p:nvPr/>
        </p:nvSpPr>
        <p:spPr>
          <a:xfrm>
            <a:off x="694834" y="5301734"/>
            <a:ext cx="7878439" cy="369332"/>
          </a:xfrm>
          <a:prstGeom prst="rect">
            <a:avLst/>
          </a:prstGeom>
          <a:noFill/>
        </p:spPr>
        <p:txBody>
          <a:bodyPr wrap="none" rtlCol="0">
            <a:spAutoFit/>
          </a:bodyPr>
          <a:lstStyle/>
          <a:p>
            <a:r>
              <a:rPr lang="tr-TR" dirty="0"/>
              <a:t>Yayınevinin Önceden bastığı ilgili alan ile ilgili 20 adet kitabın ekran görüntüsü</a:t>
            </a:r>
          </a:p>
        </p:txBody>
      </p:sp>
    </p:spTree>
    <p:extLst>
      <p:ext uri="{BB962C8B-B14F-4D97-AF65-F5344CB8AC3E}">
        <p14:creationId xmlns:p14="http://schemas.microsoft.com/office/powerpoint/2010/main" val="2910915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80811" y="273256"/>
            <a:ext cx="2520000" cy="31623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Resim 2"/>
          <p:cNvPicPr>
            <a:picLocks noChangeAspect="1"/>
          </p:cNvPicPr>
          <p:nvPr/>
        </p:nvPicPr>
        <p:blipFill>
          <a:blip r:embed="rId3"/>
          <a:stretch>
            <a:fillRect/>
          </a:stretch>
        </p:blipFill>
        <p:spPr>
          <a:xfrm>
            <a:off x="1836142" y="818439"/>
            <a:ext cx="2952301" cy="3533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Resim 3"/>
          <p:cNvPicPr>
            <a:picLocks noChangeAspect="1"/>
          </p:cNvPicPr>
          <p:nvPr/>
        </p:nvPicPr>
        <p:blipFill>
          <a:blip r:embed="rId4"/>
          <a:stretch>
            <a:fillRect/>
          </a:stretch>
        </p:blipFill>
        <p:spPr>
          <a:xfrm>
            <a:off x="3191512" y="2342865"/>
            <a:ext cx="2562225" cy="3514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Resim 4"/>
          <p:cNvPicPr>
            <a:picLocks noChangeAspect="1"/>
          </p:cNvPicPr>
          <p:nvPr/>
        </p:nvPicPr>
        <p:blipFill>
          <a:blip r:embed="rId5"/>
          <a:stretch>
            <a:fillRect/>
          </a:stretch>
        </p:blipFill>
        <p:spPr>
          <a:xfrm>
            <a:off x="6044438" y="2114265"/>
            <a:ext cx="2533650" cy="3743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Oval 7"/>
          <p:cNvSpPr/>
          <p:nvPr/>
        </p:nvSpPr>
        <p:spPr>
          <a:xfrm>
            <a:off x="1562110" y="3207575"/>
            <a:ext cx="1484052" cy="77321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val 8"/>
          <p:cNvSpPr/>
          <p:nvPr/>
        </p:nvSpPr>
        <p:spPr>
          <a:xfrm>
            <a:off x="3673010" y="2082615"/>
            <a:ext cx="1484052" cy="77321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09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351326" y="398340"/>
            <a:ext cx="7203639" cy="461665"/>
          </a:xfrm>
          <a:prstGeom prst="rect">
            <a:avLst/>
          </a:prstGeom>
          <a:noFill/>
        </p:spPr>
        <p:txBody>
          <a:bodyPr wrap="none" rtlCol="0">
            <a:spAutoFit/>
          </a:bodyPr>
          <a:lstStyle/>
          <a:p>
            <a:r>
              <a:rPr lang="tr-TR" sz="2400" b="1" dirty="0">
                <a:solidFill>
                  <a:srgbClr val="C00000"/>
                </a:solidFill>
                <a:latin typeface="Candara" panose="020E0502030303020204" pitchFamily="34" charset="0"/>
              </a:rPr>
              <a:t>A3. YAYIN (Uluslararası Yayınevinde Kitap Editörlüğü)</a:t>
            </a:r>
          </a:p>
        </p:txBody>
      </p:sp>
      <p:sp>
        <p:nvSpPr>
          <p:cNvPr id="8" name="Metin kutusu 7"/>
          <p:cNvSpPr txBox="1"/>
          <p:nvPr/>
        </p:nvSpPr>
        <p:spPr>
          <a:xfrm>
            <a:off x="351326" y="1040928"/>
            <a:ext cx="8466998" cy="3631763"/>
          </a:xfrm>
          <a:prstGeom prst="rect">
            <a:avLst/>
          </a:prstGeom>
          <a:noFill/>
        </p:spPr>
        <p:txBody>
          <a:bodyPr wrap="none" rtlCol="0">
            <a:spAutoFit/>
          </a:bodyPr>
          <a:lstStyle/>
          <a:p>
            <a:pPr marL="400050" indent="-400050">
              <a:lnSpc>
                <a:spcPct val="200000"/>
              </a:lnSpc>
              <a:buFont typeface="+mj-lt"/>
              <a:buAutoNum type="romanUcPeriod"/>
            </a:pPr>
            <a:r>
              <a:rPr lang="tr-TR" sz="2000" b="1" dirty="0">
                <a:latin typeface="Candara" panose="020E0502030303020204" pitchFamily="34" charset="0"/>
              </a:rPr>
              <a:t>Yayınevinin son 5 yıldır düzenli olarak yayımlandığını gösteren belge</a:t>
            </a:r>
          </a:p>
          <a:p>
            <a:pPr>
              <a:lnSpc>
                <a:spcPct val="150000"/>
              </a:lnSpc>
            </a:pPr>
            <a:r>
              <a:rPr lang="tr-TR" sz="2000" b="1" dirty="0">
                <a:latin typeface="Candara" panose="020E0502030303020204" pitchFamily="34" charset="0"/>
              </a:rPr>
              <a:t>Uluslararası yayınevleri için aynı alanda farklı yazarlara ait </a:t>
            </a:r>
          </a:p>
          <a:p>
            <a:pPr>
              <a:lnSpc>
                <a:spcPct val="150000"/>
              </a:lnSpc>
            </a:pPr>
            <a:r>
              <a:rPr lang="tr-TR" sz="2000" b="1" u="sng" dirty="0">
                <a:latin typeface="Candara" panose="020E0502030303020204" pitchFamily="34" charset="0"/>
              </a:rPr>
              <a:t>Türkçe dışında en az 20 yayınlanmış kitabı </a:t>
            </a:r>
            <a:r>
              <a:rPr lang="tr-TR" sz="2000" b="1" dirty="0">
                <a:latin typeface="Candara" panose="020E0502030303020204" pitchFamily="34" charset="0"/>
              </a:rPr>
              <a:t>gösteren Belge /ekran görüntüsü </a:t>
            </a:r>
          </a:p>
          <a:p>
            <a:pPr>
              <a:lnSpc>
                <a:spcPct val="150000"/>
              </a:lnSpc>
            </a:pPr>
            <a:r>
              <a:rPr lang="tr-TR" sz="2000" b="1" dirty="0">
                <a:latin typeface="Candara" panose="020E0502030303020204" pitchFamily="34" charset="0"/>
              </a:rPr>
              <a:t>III. Kitapların ISBN numaralarını gösterir belge/ekran görüntüsü</a:t>
            </a:r>
          </a:p>
          <a:p>
            <a:pPr>
              <a:lnSpc>
                <a:spcPct val="200000"/>
              </a:lnSpc>
            </a:pPr>
            <a:r>
              <a:rPr lang="tr-TR" sz="2000" b="1" dirty="0">
                <a:latin typeface="Candara" panose="020E0502030303020204" pitchFamily="34" charset="0"/>
              </a:rPr>
              <a:t>IV.  Kitabın kapak sayfası</a:t>
            </a:r>
          </a:p>
          <a:p>
            <a:pPr>
              <a:lnSpc>
                <a:spcPct val="200000"/>
              </a:lnSpc>
            </a:pPr>
            <a:r>
              <a:rPr lang="tr-TR" sz="2000" b="1" dirty="0">
                <a:latin typeface="Candara" panose="020E0502030303020204" pitchFamily="34" charset="0"/>
              </a:rPr>
              <a:t>V.   Yayınevi ve yayın tarihi göründüğü iç kapak sayfası</a:t>
            </a:r>
          </a:p>
          <a:p>
            <a:endParaRPr lang="tr-TR" sz="2000" b="1" dirty="0">
              <a:latin typeface="Candara" panose="020E0502030303020204" pitchFamily="34" charset="0"/>
            </a:endParaRPr>
          </a:p>
        </p:txBody>
      </p:sp>
    </p:spTree>
    <p:extLst>
      <p:ext uri="{BB962C8B-B14F-4D97-AF65-F5344CB8AC3E}">
        <p14:creationId xmlns:p14="http://schemas.microsoft.com/office/powerpoint/2010/main" val="1760959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172084" y="2202724"/>
            <a:ext cx="5945826" cy="3101596"/>
          </a:xfrm>
          <a:prstGeom prst="rect">
            <a:avLst/>
          </a:prstGeom>
        </p:spPr>
      </p:pic>
      <p:sp>
        <p:nvSpPr>
          <p:cNvPr id="3" name="Metin kutusu 2"/>
          <p:cNvSpPr txBox="1"/>
          <p:nvPr/>
        </p:nvSpPr>
        <p:spPr>
          <a:xfrm>
            <a:off x="257908" y="288612"/>
            <a:ext cx="3000437" cy="461665"/>
          </a:xfrm>
          <a:prstGeom prst="rect">
            <a:avLst/>
          </a:prstGeom>
          <a:noFill/>
        </p:spPr>
        <p:txBody>
          <a:bodyPr wrap="none" rtlCol="0">
            <a:spAutoFit/>
          </a:bodyPr>
          <a:lstStyle/>
          <a:p>
            <a:r>
              <a:rPr lang="tr-TR" sz="2400" b="1" dirty="0">
                <a:solidFill>
                  <a:srgbClr val="C00000"/>
                </a:solidFill>
                <a:latin typeface="Candara" panose="020E0502030303020204" pitchFamily="34" charset="0"/>
              </a:rPr>
              <a:t>A4. YAYIN </a:t>
            </a:r>
            <a:r>
              <a:rPr lang="tr-TR" sz="2400" b="1">
                <a:solidFill>
                  <a:srgbClr val="C00000"/>
                </a:solidFill>
                <a:latin typeface="Candara" panose="020E0502030303020204" pitchFamily="34" charset="0"/>
              </a:rPr>
              <a:t>(Editörlük)</a:t>
            </a:r>
            <a:endParaRPr lang="tr-TR" sz="2400" b="1" dirty="0">
              <a:solidFill>
                <a:srgbClr val="C00000"/>
              </a:solidFill>
              <a:latin typeface="Candara" panose="020E0502030303020204" pitchFamily="34" charset="0"/>
            </a:endParaRPr>
          </a:p>
        </p:txBody>
      </p:sp>
      <p:sp>
        <p:nvSpPr>
          <p:cNvPr id="4" name="Metin kutusu 3"/>
          <p:cNvSpPr txBox="1"/>
          <p:nvPr/>
        </p:nvSpPr>
        <p:spPr>
          <a:xfrm>
            <a:off x="351326" y="876336"/>
            <a:ext cx="6386685" cy="923330"/>
          </a:xfrm>
          <a:prstGeom prst="rect">
            <a:avLst/>
          </a:prstGeom>
          <a:noFill/>
        </p:spPr>
        <p:txBody>
          <a:bodyPr wrap="none" rtlCol="0">
            <a:spAutoFit/>
          </a:bodyPr>
          <a:lstStyle/>
          <a:p>
            <a:r>
              <a:rPr lang="tr-TR" b="1" dirty="0">
                <a:latin typeface="Candara" panose="020E0502030303020204" pitchFamily="34" charset="0"/>
              </a:rPr>
              <a:t>I. Derginin ISBN numarasını ve tarandığı dizinleri gösterir belge</a:t>
            </a:r>
          </a:p>
          <a:p>
            <a:r>
              <a:rPr lang="tr-TR" b="1" dirty="0">
                <a:latin typeface="Candara" panose="020E0502030303020204" pitchFamily="34" charset="0"/>
              </a:rPr>
              <a:t>II. Derginin en az 5 yıl boyunca yayın yaptığı gösterir belge</a:t>
            </a:r>
          </a:p>
          <a:p>
            <a:r>
              <a:rPr lang="tr-TR" b="1" dirty="0">
                <a:latin typeface="Candara" panose="020E0502030303020204" pitchFamily="34" charset="0"/>
              </a:rPr>
              <a:t>(Diğer uluslararası hakemli dergiler için)</a:t>
            </a:r>
          </a:p>
        </p:txBody>
      </p:sp>
      <p:sp>
        <p:nvSpPr>
          <p:cNvPr id="7" name="Oval 6"/>
          <p:cNvSpPr/>
          <p:nvPr/>
        </p:nvSpPr>
        <p:spPr>
          <a:xfrm>
            <a:off x="1132" y="2288310"/>
            <a:ext cx="3291377" cy="72517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p:cNvPicPr>
            <a:picLocks noChangeAspect="1"/>
          </p:cNvPicPr>
          <p:nvPr/>
        </p:nvPicPr>
        <p:blipFill>
          <a:blip r:embed="rId4"/>
          <a:stretch>
            <a:fillRect/>
          </a:stretch>
        </p:blipFill>
        <p:spPr>
          <a:xfrm>
            <a:off x="6707163" y="2650692"/>
            <a:ext cx="1604323" cy="29261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68831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065351" y="1623337"/>
            <a:ext cx="7451918" cy="35815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Oval 2"/>
          <p:cNvSpPr/>
          <p:nvPr/>
        </p:nvSpPr>
        <p:spPr>
          <a:xfrm>
            <a:off x="3009143" y="2112417"/>
            <a:ext cx="3291377" cy="87495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6419924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57908" y="288612"/>
            <a:ext cx="1447832" cy="461665"/>
          </a:xfrm>
          <a:prstGeom prst="rect">
            <a:avLst/>
          </a:prstGeom>
          <a:noFill/>
        </p:spPr>
        <p:txBody>
          <a:bodyPr wrap="none" rtlCol="0">
            <a:spAutoFit/>
          </a:bodyPr>
          <a:lstStyle/>
          <a:p>
            <a:r>
              <a:rPr lang="tr-TR" sz="2400" b="1" dirty="0">
                <a:solidFill>
                  <a:srgbClr val="C00000"/>
                </a:solidFill>
                <a:latin typeface="Candara" panose="020E0502030303020204" pitchFamily="34" charset="0"/>
              </a:rPr>
              <a:t>B. TEBLİĞ</a:t>
            </a:r>
          </a:p>
        </p:txBody>
      </p:sp>
      <p:sp>
        <p:nvSpPr>
          <p:cNvPr id="4" name="Metin kutusu 3"/>
          <p:cNvSpPr txBox="1"/>
          <p:nvPr/>
        </p:nvSpPr>
        <p:spPr>
          <a:xfrm>
            <a:off x="351326" y="876336"/>
            <a:ext cx="8003858" cy="4385816"/>
          </a:xfrm>
          <a:prstGeom prst="rect">
            <a:avLst/>
          </a:prstGeom>
          <a:noFill/>
        </p:spPr>
        <p:txBody>
          <a:bodyPr wrap="none" rtlCol="0">
            <a:spAutoFit/>
          </a:bodyPr>
          <a:lstStyle/>
          <a:p>
            <a:pPr marL="400050" indent="-400050">
              <a:lnSpc>
                <a:spcPct val="150000"/>
              </a:lnSpc>
              <a:buFont typeface="+mj-lt"/>
              <a:buAutoNum type="romanUcPeriod"/>
            </a:pPr>
            <a:r>
              <a:rPr lang="tr-TR" b="1" dirty="0">
                <a:latin typeface="Candara" panose="020E0502030303020204" pitchFamily="34" charset="0"/>
              </a:rPr>
              <a:t>Kongreye </a:t>
            </a:r>
            <a:r>
              <a:rPr lang="tr-TR" b="1" dirty="0">
                <a:solidFill>
                  <a:srgbClr val="000000"/>
                </a:solidFill>
                <a:latin typeface="Candara" panose="020E0502030303020204" pitchFamily="34" charset="0"/>
              </a:rPr>
              <a:t>Türkiye dışında en az beş farklı ülkeden sözlü tebliğ sunan </a:t>
            </a:r>
          </a:p>
          <a:p>
            <a:pPr>
              <a:lnSpc>
                <a:spcPct val="150000"/>
              </a:lnSpc>
            </a:pPr>
            <a:r>
              <a:rPr lang="tr-TR" b="1" dirty="0">
                <a:solidFill>
                  <a:srgbClr val="000000"/>
                </a:solidFill>
                <a:latin typeface="Candara" panose="020E0502030303020204" pitchFamily="34" charset="0"/>
              </a:rPr>
              <a:t>konuşmacının katılım sağlaması </a:t>
            </a:r>
            <a:r>
              <a:rPr lang="tr-TR" b="1" dirty="0">
                <a:latin typeface="Candara" panose="020E0502030303020204" pitchFamily="34" charset="0"/>
              </a:rPr>
              <a:t>gösteren belge</a:t>
            </a:r>
          </a:p>
          <a:p>
            <a:pPr marL="400050" indent="-400050">
              <a:lnSpc>
                <a:spcPct val="150000"/>
              </a:lnSpc>
              <a:buFont typeface="+mj-lt"/>
              <a:buAutoNum type="romanUcPeriod"/>
            </a:pPr>
            <a:r>
              <a:rPr lang="tr-TR" b="1" dirty="0">
                <a:latin typeface="Candara" panose="020E0502030303020204" pitchFamily="34" charset="0"/>
              </a:rPr>
              <a:t>Kişinin kongre programında olduğunu gösteren belge</a:t>
            </a:r>
          </a:p>
          <a:p>
            <a:pPr marL="400050" indent="-400050">
              <a:lnSpc>
                <a:spcPct val="150000"/>
              </a:lnSpc>
              <a:buFont typeface="+mj-lt"/>
              <a:buAutoNum type="romanUcPeriod"/>
            </a:pPr>
            <a:r>
              <a:rPr lang="tr-TR" b="1" dirty="0">
                <a:latin typeface="Candara" panose="020E0502030303020204" pitchFamily="34" charset="0"/>
              </a:rPr>
              <a:t>Katılım belgesi fotokopisi</a:t>
            </a:r>
          </a:p>
          <a:p>
            <a:pPr marL="400050" indent="-400050">
              <a:lnSpc>
                <a:spcPct val="150000"/>
              </a:lnSpc>
              <a:buFont typeface="+mj-lt"/>
              <a:buAutoNum type="romanUcPeriod"/>
            </a:pPr>
            <a:r>
              <a:rPr lang="tr-TR" b="1" dirty="0">
                <a:latin typeface="Candara" panose="020E0502030303020204" pitchFamily="34" charset="0"/>
              </a:rPr>
              <a:t>Kongre tam metin kitapçığı ilk sayfası</a:t>
            </a:r>
          </a:p>
          <a:p>
            <a:pPr marL="400050" indent="-400050">
              <a:lnSpc>
                <a:spcPct val="150000"/>
              </a:lnSpc>
              <a:buFont typeface="+mj-lt"/>
              <a:buAutoNum type="romanUcPeriod"/>
            </a:pPr>
            <a:r>
              <a:rPr lang="tr-TR" b="1" dirty="0">
                <a:latin typeface="Candara" panose="020E0502030303020204" pitchFamily="34" charset="0"/>
              </a:rPr>
              <a:t>Basılan tam metnin ilk sayfası</a:t>
            </a:r>
          </a:p>
          <a:p>
            <a:pPr marL="400050" indent="-400050">
              <a:lnSpc>
                <a:spcPct val="150000"/>
              </a:lnSpc>
              <a:buFont typeface="+mj-lt"/>
              <a:buAutoNum type="romanUcPeriod"/>
            </a:pPr>
            <a:r>
              <a:rPr lang="tr-TR" b="1" dirty="0">
                <a:solidFill>
                  <a:srgbClr val="000000"/>
                </a:solidFill>
                <a:latin typeface="Candara" panose="020E0502030303020204" pitchFamily="34" charset="0"/>
              </a:rPr>
              <a:t>Tebliğlerin yarıdan fazlasının Türkiye dışından katılımcılar tarafından </a:t>
            </a:r>
          </a:p>
          <a:p>
            <a:pPr>
              <a:lnSpc>
                <a:spcPct val="150000"/>
              </a:lnSpc>
            </a:pPr>
            <a:r>
              <a:rPr lang="tr-TR" b="1" dirty="0">
                <a:solidFill>
                  <a:srgbClr val="000000"/>
                </a:solidFill>
                <a:latin typeface="Candara" panose="020E0502030303020204" pitchFamily="34" charset="0"/>
              </a:rPr>
              <a:t>Sunulduğunu gösteren belge</a:t>
            </a:r>
            <a:br>
              <a:rPr lang="tr-TR" b="1" dirty="0">
                <a:solidFill>
                  <a:srgbClr val="000000"/>
                </a:solidFill>
                <a:latin typeface="Candara" panose="020E0502030303020204" pitchFamily="34" charset="0"/>
              </a:rPr>
            </a:br>
            <a:endParaRPr lang="tr-TR" b="1" dirty="0">
              <a:solidFill>
                <a:srgbClr val="000000"/>
              </a:solidFill>
              <a:latin typeface="Candara" panose="020E0502030303020204" pitchFamily="34" charset="0"/>
            </a:endParaRPr>
          </a:p>
          <a:p>
            <a:r>
              <a:rPr lang="tr-TR" i="1" dirty="0">
                <a:solidFill>
                  <a:srgbClr val="000000"/>
                </a:solidFill>
                <a:latin typeface="Candara" panose="020E0502030303020204" pitchFamily="34" charset="0"/>
              </a:rPr>
              <a:t>- Tebliğin uluslararası olarak değerlendirilebilmesi için yönetmelik gereği yukarıdaki </a:t>
            </a:r>
            <a:br>
              <a:rPr lang="tr-TR" i="1" dirty="0">
                <a:solidFill>
                  <a:srgbClr val="000000"/>
                </a:solidFill>
                <a:latin typeface="Candara" panose="020E0502030303020204" pitchFamily="34" charset="0"/>
              </a:rPr>
            </a:br>
            <a:r>
              <a:rPr lang="tr-TR" i="1" dirty="0">
                <a:solidFill>
                  <a:srgbClr val="000000"/>
                </a:solidFill>
                <a:latin typeface="Candara" panose="020E0502030303020204" pitchFamily="34" charset="0"/>
              </a:rPr>
              <a:t>koşullar sağlanmalı ve gerekli belgeler eklenmelidir.</a:t>
            </a:r>
            <a:endParaRPr lang="tr-TR" i="1" dirty="0">
              <a:latin typeface="Candara" panose="020E0502030303020204" pitchFamily="34" charset="0"/>
            </a:endParaRPr>
          </a:p>
        </p:txBody>
      </p:sp>
    </p:spTree>
    <p:extLst>
      <p:ext uri="{BB962C8B-B14F-4D97-AF65-F5344CB8AC3E}">
        <p14:creationId xmlns:p14="http://schemas.microsoft.com/office/powerpoint/2010/main" val="1446029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57908" y="288612"/>
            <a:ext cx="8136202" cy="461665"/>
          </a:xfrm>
          <a:prstGeom prst="rect">
            <a:avLst/>
          </a:prstGeom>
          <a:noFill/>
        </p:spPr>
        <p:txBody>
          <a:bodyPr wrap="none" rtlCol="0">
            <a:spAutoFit/>
          </a:bodyPr>
          <a:lstStyle/>
          <a:p>
            <a:r>
              <a:rPr lang="tr-TR" sz="2400" b="1" dirty="0">
                <a:solidFill>
                  <a:srgbClr val="C00000"/>
                </a:solidFill>
                <a:latin typeface="Candara" panose="020E0502030303020204" pitchFamily="34" charset="0"/>
              </a:rPr>
              <a:t>C1. ATIF (Dergi) – WEB of </a:t>
            </a:r>
            <a:r>
              <a:rPr lang="tr-TR" sz="2400" b="1" dirty="0" err="1">
                <a:solidFill>
                  <a:srgbClr val="C00000"/>
                </a:solidFill>
                <a:latin typeface="Candara" panose="020E0502030303020204" pitchFamily="34" charset="0"/>
              </a:rPr>
              <a:t>SCIENCE’da</a:t>
            </a:r>
            <a:r>
              <a:rPr lang="tr-TR" sz="2400" b="1" dirty="0">
                <a:solidFill>
                  <a:srgbClr val="C00000"/>
                </a:solidFill>
                <a:latin typeface="Candara" panose="020E0502030303020204" pitchFamily="34" charset="0"/>
              </a:rPr>
              <a:t> görünen makaleler için</a:t>
            </a:r>
          </a:p>
        </p:txBody>
      </p:sp>
      <p:sp>
        <p:nvSpPr>
          <p:cNvPr id="6" name="Metin kutusu 5"/>
          <p:cNvSpPr txBox="1"/>
          <p:nvPr/>
        </p:nvSpPr>
        <p:spPr>
          <a:xfrm>
            <a:off x="257908" y="838979"/>
            <a:ext cx="8473374" cy="3693319"/>
          </a:xfrm>
          <a:prstGeom prst="rect">
            <a:avLst/>
          </a:prstGeom>
          <a:noFill/>
        </p:spPr>
        <p:txBody>
          <a:bodyPr wrap="square" rtlCol="0">
            <a:spAutoFit/>
          </a:bodyPr>
          <a:lstStyle/>
          <a:p>
            <a:pPr marL="400050" indent="-400050">
              <a:buFont typeface="+mj-lt"/>
              <a:buAutoNum type="romanUcPeriod"/>
            </a:pPr>
            <a:r>
              <a:rPr lang="tr-TR" b="1" dirty="0">
                <a:latin typeface="Candara" panose="020E0502030303020204" pitchFamily="34" charset="0"/>
              </a:rPr>
              <a:t>Atıfların değerlendirilmesinde sadece bu Yönetmelik kapsamında değerlendirilen yayınlarda veya eserlerde ve bu Yönetmelik kapsamında değerlendirilen yayınlara veya eserlere yapılan atıflar dikkate alınır, diğerleri kapsam dışıdır. Sempozyum  kitaplarında yer alan bildirilerdeki atıflar kapsam dışıdır. </a:t>
            </a:r>
          </a:p>
          <a:p>
            <a:pPr marL="400050" indent="-400050">
              <a:buFont typeface="+mj-lt"/>
              <a:buAutoNum type="romanUcPeriod"/>
            </a:pPr>
            <a:r>
              <a:rPr lang="tr-TR" b="1" u="sng" dirty="0">
                <a:latin typeface="Candara" panose="020E0502030303020204" pitchFamily="34" charset="0"/>
              </a:rPr>
              <a:t>Atıf yapılan (Orijinal) </a:t>
            </a:r>
            <a:r>
              <a:rPr lang="tr-TR" b="1" dirty="0">
                <a:latin typeface="Candara" panose="020E0502030303020204" pitchFamily="34" charset="0"/>
              </a:rPr>
              <a:t>makalenin ilk sayfası</a:t>
            </a:r>
          </a:p>
          <a:p>
            <a:pPr marL="400050" indent="-400050">
              <a:buFont typeface="+mj-lt"/>
              <a:buAutoNum type="romanUcPeriod"/>
            </a:pPr>
            <a:r>
              <a:rPr lang="tr-TR" b="1" u="sng" dirty="0">
                <a:latin typeface="Candara" panose="020E0502030303020204" pitchFamily="34" charset="0"/>
              </a:rPr>
              <a:t>Web of </a:t>
            </a:r>
            <a:r>
              <a:rPr lang="tr-TR" b="1" u="sng" dirty="0" err="1">
                <a:latin typeface="Candara" panose="020E0502030303020204" pitchFamily="34" charset="0"/>
              </a:rPr>
              <a:t>Science</a:t>
            </a:r>
            <a:r>
              <a:rPr lang="tr-TR" b="1" u="sng" dirty="0">
                <a:latin typeface="Candara" panose="020E0502030303020204" pitchFamily="34" charset="0"/>
              </a:rPr>
              <a:t> Ekran Görüntüsü </a:t>
            </a:r>
            <a:br>
              <a:rPr lang="tr-TR" b="1" u="sng" dirty="0">
                <a:latin typeface="Candara" panose="020E0502030303020204" pitchFamily="34" charset="0"/>
              </a:rPr>
            </a:br>
            <a:r>
              <a:rPr lang="tr-TR" b="1" u="sng" dirty="0">
                <a:latin typeface="Candara" panose="020E0502030303020204" pitchFamily="34" charset="0"/>
              </a:rPr>
              <a:t>Dergilerin Q sınıfını belirlemek için sadece ISI WEB of SCIENCE taraması yapılmalıdır. SCIMAGO JORNAL taraması akademik teşvik değerlendirmesinde geçerli değildir. Bu nedenle dergilerin Q sınıfını YÖKSİS yazılımı otomatik olarak çekmektedir. YÖKSİS tarafından otomatik olarak belirlenen Q sınıfının değiştirilmemesi gerekir. Eğer YÖKSİS sistemi Q sınıfını göstermiyorsa Q sınıfı mutlaka ISI WEB of SCIENCE taraması ile bulunmalıdır.</a:t>
            </a:r>
            <a:endParaRPr lang="tr-TR" b="1" dirty="0">
              <a:latin typeface="Candara" panose="020E0502030303020204" pitchFamily="34" charset="0"/>
            </a:endParaRPr>
          </a:p>
        </p:txBody>
      </p:sp>
      <p:sp>
        <p:nvSpPr>
          <p:cNvPr id="8" name="Metin kutusu 7">
            <a:extLst>
              <a:ext uri="{FF2B5EF4-FFF2-40B4-BE49-F238E27FC236}">
                <a16:creationId xmlns:a16="http://schemas.microsoft.com/office/drawing/2014/main" id="{73315BF0-0026-4D7F-90A9-97E5FFE688D4}"/>
              </a:ext>
            </a:extLst>
          </p:cNvPr>
          <p:cNvSpPr txBox="1"/>
          <p:nvPr/>
        </p:nvSpPr>
        <p:spPr>
          <a:xfrm>
            <a:off x="274097" y="4945721"/>
            <a:ext cx="8595806" cy="1077218"/>
          </a:xfrm>
          <a:prstGeom prst="rect">
            <a:avLst/>
          </a:prstGeom>
          <a:noFill/>
        </p:spPr>
        <p:txBody>
          <a:bodyPr wrap="square" rtlCol="0">
            <a:spAutoFit/>
          </a:bodyPr>
          <a:lstStyle/>
          <a:p>
            <a:r>
              <a:rPr lang="tr-TR" sz="1600" b="1" dirty="0">
                <a:latin typeface="Candara" panose="020E0502030303020204" pitchFamily="34" charset="0"/>
              </a:rPr>
              <a:t>Atıfların ISI WEB of SCIENCE taraması ile elde edilen yıllık atıf sayısı belirlendikten sonra: </a:t>
            </a:r>
            <a:br>
              <a:rPr lang="tr-TR" sz="1600" b="1" dirty="0">
                <a:latin typeface="Candara" panose="020E0502030303020204" pitchFamily="34" charset="0"/>
              </a:rPr>
            </a:br>
            <a:r>
              <a:rPr lang="tr-TR" sz="1600" b="1" dirty="0">
                <a:latin typeface="Candara" panose="020E0502030303020204" pitchFamily="34" charset="0"/>
              </a:rPr>
              <a:t>1. Yazarın isminin olduğu dergilerdeki atıflar çıkarılmalı;</a:t>
            </a:r>
          </a:p>
          <a:p>
            <a:r>
              <a:rPr lang="tr-TR" sz="1600" b="1" dirty="0">
                <a:latin typeface="Candara" panose="020E0502030303020204" pitchFamily="34" charset="0"/>
              </a:rPr>
              <a:t>2. </a:t>
            </a:r>
            <a:r>
              <a:rPr lang="tr-TR" sz="1600" b="1" dirty="0" err="1">
                <a:latin typeface="Candara" panose="020E0502030303020204" pitchFamily="34" charset="0"/>
              </a:rPr>
              <a:t>Early</a:t>
            </a:r>
            <a:r>
              <a:rPr lang="tr-TR" sz="1600" b="1" dirty="0">
                <a:latin typeface="Candara" panose="020E0502030303020204" pitchFamily="34" charset="0"/>
              </a:rPr>
              <a:t> Access olarak görülen atıflar kontrol edilmeli, ilgili yıla ait değil ise puanlamada dikkate alınmamalıdır.  </a:t>
            </a:r>
          </a:p>
        </p:txBody>
      </p:sp>
    </p:spTree>
    <p:extLst>
      <p:ext uri="{BB962C8B-B14F-4D97-AF65-F5344CB8AC3E}">
        <p14:creationId xmlns:p14="http://schemas.microsoft.com/office/powerpoint/2010/main" val="18410267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57908" y="288612"/>
            <a:ext cx="2306081" cy="461665"/>
          </a:xfrm>
          <a:prstGeom prst="rect">
            <a:avLst/>
          </a:prstGeom>
          <a:noFill/>
        </p:spPr>
        <p:txBody>
          <a:bodyPr wrap="none" rtlCol="0">
            <a:spAutoFit/>
          </a:bodyPr>
          <a:lstStyle/>
          <a:p>
            <a:r>
              <a:rPr lang="tr-TR" sz="2400" b="1" dirty="0">
                <a:solidFill>
                  <a:srgbClr val="C00000"/>
                </a:solidFill>
                <a:latin typeface="Candara" panose="020E0502030303020204" pitchFamily="34" charset="0"/>
              </a:rPr>
              <a:t>C2. ATIF (Dergi) </a:t>
            </a:r>
          </a:p>
        </p:txBody>
      </p:sp>
      <p:sp>
        <p:nvSpPr>
          <p:cNvPr id="6" name="Metin kutusu 5"/>
          <p:cNvSpPr txBox="1"/>
          <p:nvPr/>
        </p:nvSpPr>
        <p:spPr>
          <a:xfrm>
            <a:off x="536004" y="874757"/>
            <a:ext cx="8071992" cy="1900777"/>
          </a:xfrm>
          <a:prstGeom prst="rect">
            <a:avLst/>
          </a:prstGeom>
          <a:noFill/>
        </p:spPr>
        <p:txBody>
          <a:bodyPr wrap="square" rtlCol="0">
            <a:spAutoFit/>
          </a:bodyPr>
          <a:lstStyle/>
          <a:p>
            <a:pPr marL="400050" indent="-400050">
              <a:lnSpc>
                <a:spcPct val="150000"/>
              </a:lnSpc>
              <a:buFont typeface="+mj-lt"/>
              <a:buAutoNum type="romanUcPeriod"/>
            </a:pPr>
            <a:r>
              <a:rPr lang="tr-TR" sz="1600" b="1" dirty="0">
                <a:latin typeface="Candara" panose="020E0502030303020204" pitchFamily="34" charset="0"/>
              </a:rPr>
              <a:t>Atıf yapılan (Orijinal) makalenin ilk sayfası </a:t>
            </a:r>
          </a:p>
          <a:p>
            <a:pPr marL="400050" indent="-400050">
              <a:lnSpc>
                <a:spcPct val="150000"/>
              </a:lnSpc>
              <a:buFont typeface="+mj-lt"/>
              <a:buAutoNum type="romanUcPeriod"/>
            </a:pPr>
            <a:r>
              <a:rPr lang="tr-TR" sz="1600" b="1" u="sng" dirty="0">
                <a:latin typeface="Candara" panose="020E0502030303020204" pitchFamily="34" charset="0"/>
              </a:rPr>
              <a:t>Atıf yapan </a:t>
            </a:r>
            <a:r>
              <a:rPr lang="tr-TR" sz="1600" b="1" dirty="0">
                <a:latin typeface="Candara" panose="020E0502030303020204" pitchFamily="34" charset="0"/>
              </a:rPr>
              <a:t>makalenin </a:t>
            </a:r>
            <a:r>
              <a:rPr lang="tr-TR" sz="1600" b="1" u="sng" dirty="0">
                <a:latin typeface="Candara" panose="020E0502030303020204" pitchFamily="34" charset="0"/>
              </a:rPr>
              <a:t>ilk sayfası</a:t>
            </a:r>
            <a:r>
              <a:rPr lang="tr-TR" sz="1600" b="1" dirty="0">
                <a:latin typeface="Candara" panose="020E0502030303020204" pitchFamily="34" charset="0"/>
              </a:rPr>
              <a:t>, </a:t>
            </a:r>
            <a:r>
              <a:rPr lang="tr-TR" sz="1600" b="1" u="sng" dirty="0">
                <a:latin typeface="Candara" panose="020E0502030303020204" pitchFamily="34" charset="0"/>
              </a:rPr>
              <a:t>iç atıf sayfası</a:t>
            </a:r>
            <a:r>
              <a:rPr lang="tr-TR" sz="1600" b="1" dirty="0">
                <a:latin typeface="Candara" panose="020E0502030303020204" pitchFamily="34" charset="0"/>
              </a:rPr>
              <a:t> VE/VEYA </a:t>
            </a:r>
            <a:r>
              <a:rPr lang="tr-TR" sz="1600" b="1" u="sng" dirty="0">
                <a:latin typeface="Candara" panose="020E0502030303020204" pitchFamily="34" charset="0"/>
              </a:rPr>
              <a:t>kaynakçasındaki sayfası</a:t>
            </a:r>
          </a:p>
          <a:p>
            <a:pPr marL="400050" indent="-400050">
              <a:lnSpc>
                <a:spcPct val="150000"/>
              </a:lnSpc>
              <a:buFont typeface="+mj-lt"/>
              <a:buAutoNum type="romanUcPeriod"/>
            </a:pPr>
            <a:r>
              <a:rPr lang="tr-TR" sz="1600" b="1" u="sng" dirty="0">
                <a:latin typeface="Candara" panose="020E0502030303020204" pitchFamily="34" charset="0"/>
              </a:rPr>
              <a:t>Atıf yapan </a:t>
            </a:r>
            <a:r>
              <a:rPr lang="tr-TR" sz="1600" b="1" dirty="0">
                <a:latin typeface="Candara" panose="020E0502030303020204" pitchFamily="34" charset="0"/>
              </a:rPr>
              <a:t>makalenin  bulunduğu  derginin tarandığı indeksi gösteren belge</a:t>
            </a:r>
          </a:p>
          <a:p>
            <a:pPr marL="400050" indent="-400050">
              <a:lnSpc>
                <a:spcPct val="150000"/>
              </a:lnSpc>
              <a:buFont typeface="+mj-lt"/>
              <a:buAutoNum type="romanUcPeriod"/>
            </a:pPr>
            <a:r>
              <a:rPr lang="tr-TR" sz="1600" b="1" dirty="0">
                <a:latin typeface="Candara" panose="020E0502030303020204" pitchFamily="34" charset="0"/>
              </a:rPr>
              <a:t>Sadece Diğer uluslararası hakemli dergiler için derginin en az 5 yıllık olduğunu  gösterir belge. </a:t>
            </a:r>
          </a:p>
        </p:txBody>
      </p:sp>
      <p:pic>
        <p:nvPicPr>
          <p:cNvPr id="2" name="Resim 1"/>
          <p:cNvPicPr>
            <a:picLocks noChangeAspect="1"/>
          </p:cNvPicPr>
          <p:nvPr/>
        </p:nvPicPr>
        <p:blipFill>
          <a:blip r:embed="rId3"/>
          <a:stretch>
            <a:fillRect/>
          </a:stretch>
        </p:blipFill>
        <p:spPr>
          <a:xfrm>
            <a:off x="720682" y="3046161"/>
            <a:ext cx="3207417" cy="34768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Metin kutusu 4"/>
          <p:cNvSpPr txBox="1"/>
          <p:nvPr/>
        </p:nvSpPr>
        <p:spPr>
          <a:xfrm>
            <a:off x="4305215" y="3643533"/>
            <a:ext cx="4302781" cy="369332"/>
          </a:xfrm>
          <a:prstGeom prst="rect">
            <a:avLst/>
          </a:prstGeom>
          <a:noFill/>
        </p:spPr>
        <p:txBody>
          <a:bodyPr wrap="none" rtlCol="0">
            <a:spAutoFit/>
          </a:bodyPr>
          <a:lstStyle/>
          <a:p>
            <a:r>
              <a:rPr lang="tr-TR" b="1" dirty="0">
                <a:latin typeface="Candara" panose="020E0502030303020204" pitchFamily="34" charset="0"/>
              </a:rPr>
              <a:t>Atıf yapılan (orijinal) makalenin ilk sayfası</a:t>
            </a:r>
          </a:p>
        </p:txBody>
      </p:sp>
    </p:spTree>
    <p:extLst>
      <p:ext uri="{BB962C8B-B14F-4D97-AF65-F5344CB8AC3E}">
        <p14:creationId xmlns:p14="http://schemas.microsoft.com/office/powerpoint/2010/main" val="2973423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33362" y="938212"/>
            <a:ext cx="8677275" cy="4981575"/>
          </a:xfrm>
          <a:prstGeom prst="rect">
            <a:avLst/>
          </a:prstGeom>
        </p:spPr>
      </p:pic>
    </p:spTree>
    <p:extLst>
      <p:ext uri="{BB962C8B-B14F-4D97-AF65-F5344CB8AC3E}">
        <p14:creationId xmlns:p14="http://schemas.microsoft.com/office/powerpoint/2010/main" val="31127577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77788" y="460571"/>
            <a:ext cx="3600000" cy="28599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Resim 2"/>
          <p:cNvPicPr>
            <a:picLocks noChangeAspect="1"/>
          </p:cNvPicPr>
          <p:nvPr/>
        </p:nvPicPr>
        <p:blipFill>
          <a:blip r:embed="rId3"/>
          <a:stretch>
            <a:fillRect/>
          </a:stretch>
        </p:blipFill>
        <p:spPr>
          <a:xfrm>
            <a:off x="4284272" y="460571"/>
            <a:ext cx="4320000" cy="26454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Resim 5"/>
          <p:cNvPicPr>
            <a:picLocks noChangeAspect="1"/>
          </p:cNvPicPr>
          <p:nvPr/>
        </p:nvPicPr>
        <p:blipFill>
          <a:blip r:embed="rId4"/>
          <a:stretch>
            <a:fillRect/>
          </a:stretch>
        </p:blipFill>
        <p:spPr>
          <a:xfrm>
            <a:off x="4458359" y="3364375"/>
            <a:ext cx="4320000" cy="27862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Resim 4"/>
          <p:cNvPicPr>
            <a:picLocks noChangeAspect="1"/>
          </p:cNvPicPr>
          <p:nvPr/>
        </p:nvPicPr>
        <p:blipFill>
          <a:blip r:embed="rId5"/>
          <a:stretch>
            <a:fillRect/>
          </a:stretch>
        </p:blipFill>
        <p:spPr>
          <a:xfrm>
            <a:off x="323043" y="3886186"/>
            <a:ext cx="4320000" cy="16716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Oval 6"/>
          <p:cNvSpPr/>
          <p:nvPr/>
        </p:nvSpPr>
        <p:spPr>
          <a:xfrm>
            <a:off x="21393" y="4350914"/>
            <a:ext cx="4621650" cy="406564"/>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p:cNvSpPr/>
          <p:nvPr/>
        </p:nvSpPr>
        <p:spPr>
          <a:xfrm>
            <a:off x="3667619" y="1928182"/>
            <a:ext cx="4621650" cy="406564"/>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val 8"/>
          <p:cNvSpPr/>
          <p:nvPr/>
        </p:nvSpPr>
        <p:spPr>
          <a:xfrm>
            <a:off x="4337738" y="4751080"/>
            <a:ext cx="4621650" cy="406564"/>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921910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314700" y="1928181"/>
            <a:ext cx="4332282" cy="33312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Oval 2"/>
          <p:cNvSpPr/>
          <p:nvPr/>
        </p:nvSpPr>
        <p:spPr>
          <a:xfrm>
            <a:off x="2889697" y="1221025"/>
            <a:ext cx="4621650" cy="4745573"/>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177535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57908" y="288612"/>
            <a:ext cx="2277226" cy="461665"/>
          </a:xfrm>
          <a:prstGeom prst="rect">
            <a:avLst/>
          </a:prstGeom>
          <a:noFill/>
        </p:spPr>
        <p:txBody>
          <a:bodyPr wrap="none" rtlCol="0">
            <a:spAutoFit/>
          </a:bodyPr>
          <a:lstStyle/>
          <a:p>
            <a:r>
              <a:rPr lang="tr-TR" sz="2400" b="1" dirty="0">
                <a:solidFill>
                  <a:srgbClr val="C00000"/>
                </a:solidFill>
                <a:latin typeface="Candara" panose="020E0502030303020204" pitchFamily="34" charset="0"/>
              </a:rPr>
              <a:t>C2. ATIF (Kitap) </a:t>
            </a:r>
          </a:p>
        </p:txBody>
      </p:sp>
      <p:sp>
        <p:nvSpPr>
          <p:cNvPr id="6" name="Metin kutusu 5"/>
          <p:cNvSpPr txBox="1"/>
          <p:nvPr/>
        </p:nvSpPr>
        <p:spPr>
          <a:xfrm>
            <a:off x="351326" y="876336"/>
            <a:ext cx="8545929" cy="4401205"/>
          </a:xfrm>
          <a:prstGeom prst="rect">
            <a:avLst/>
          </a:prstGeom>
          <a:noFill/>
        </p:spPr>
        <p:txBody>
          <a:bodyPr wrap="none" rtlCol="0">
            <a:spAutoFit/>
          </a:bodyPr>
          <a:lstStyle/>
          <a:p>
            <a:pPr marL="400050" indent="-400050">
              <a:lnSpc>
                <a:spcPct val="250000"/>
              </a:lnSpc>
              <a:buFont typeface="+mj-lt"/>
              <a:buAutoNum type="romanUcPeriod"/>
            </a:pPr>
            <a:r>
              <a:rPr lang="tr-TR" sz="1600" b="1" u="sng" dirty="0">
                <a:latin typeface="Candara" panose="020E0502030303020204" pitchFamily="34" charset="0"/>
              </a:rPr>
              <a:t>Atıf yapılan (Orijinal) </a:t>
            </a:r>
            <a:r>
              <a:rPr lang="tr-TR" sz="1600" b="1" dirty="0">
                <a:latin typeface="Candara" panose="020E0502030303020204" pitchFamily="34" charset="0"/>
              </a:rPr>
              <a:t>makalenin ilk sayfası</a:t>
            </a:r>
          </a:p>
          <a:p>
            <a:pPr marL="400050" indent="-400050">
              <a:lnSpc>
                <a:spcPct val="250000"/>
              </a:lnSpc>
              <a:buFont typeface="+mj-lt"/>
              <a:buAutoNum type="romanUcPeriod"/>
            </a:pPr>
            <a:r>
              <a:rPr lang="tr-TR" sz="1600" b="1" u="sng" dirty="0">
                <a:latin typeface="Candara" panose="020E0502030303020204" pitchFamily="34" charset="0"/>
              </a:rPr>
              <a:t>Atıf yapan </a:t>
            </a:r>
            <a:r>
              <a:rPr lang="tr-TR" sz="1600" b="1" dirty="0">
                <a:latin typeface="Candara" panose="020E0502030303020204" pitchFamily="34" charset="0"/>
              </a:rPr>
              <a:t>kitabın </a:t>
            </a:r>
            <a:r>
              <a:rPr lang="tr-TR" sz="1600" b="1" u="sng" dirty="0">
                <a:latin typeface="Candara" panose="020E0502030303020204" pitchFamily="34" charset="0"/>
              </a:rPr>
              <a:t>kapak sayfası</a:t>
            </a:r>
            <a:r>
              <a:rPr lang="tr-TR" sz="1600" b="1" dirty="0">
                <a:latin typeface="Candara" panose="020E0502030303020204" pitchFamily="34" charset="0"/>
              </a:rPr>
              <a:t>, </a:t>
            </a:r>
            <a:r>
              <a:rPr lang="tr-TR" sz="1600" b="1" u="sng" dirty="0">
                <a:latin typeface="Candara" panose="020E0502030303020204" pitchFamily="34" charset="0"/>
              </a:rPr>
              <a:t>iç kapağı</a:t>
            </a:r>
            <a:r>
              <a:rPr lang="tr-TR" sz="1600" b="1" dirty="0">
                <a:latin typeface="Candara" panose="020E0502030303020204" pitchFamily="34" charset="0"/>
              </a:rPr>
              <a:t>,</a:t>
            </a:r>
            <a:r>
              <a:rPr lang="tr-TR" sz="1600" b="1" u="sng" dirty="0">
                <a:latin typeface="Candara" panose="020E0502030303020204" pitchFamily="34" charset="0"/>
              </a:rPr>
              <a:t> iç atıf sayfası</a:t>
            </a:r>
            <a:r>
              <a:rPr lang="tr-TR" sz="1600" b="1" dirty="0">
                <a:latin typeface="Candara" panose="020E0502030303020204" pitchFamily="34" charset="0"/>
              </a:rPr>
              <a:t> VE/VEYA </a:t>
            </a:r>
            <a:r>
              <a:rPr lang="tr-TR" sz="1600" b="1" u="sng" dirty="0">
                <a:latin typeface="Candara" panose="020E0502030303020204" pitchFamily="34" charset="0"/>
              </a:rPr>
              <a:t>kaynakçasındaki sayfası</a:t>
            </a:r>
          </a:p>
          <a:p>
            <a:pPr marL="400050" indent="-400050">
              <a:lnSpc>
                <a:spcPct val="250000"/>
              </a:lnSpc>
              <a:buFont typeface="+mj-lt"/>
              <a:buAutoNum type="romanUcPeriod"/>
            </a:pPr>
            <a:r>
              <a:rPr lang="tr-TR" sz="1600" b="1" u="sng" dirty="0">
                <a:latin typeface="Candara" panose="020E0502030303020204" pitchFamily="34" charset="0"/>
              </a:rPr>
              <a:t>Atıf yapan </a:t>
            </a:r>
            <a:r>
              <a:rPr lang="tr-TR" sz="1600" b="1" dirty="0">
                <a:latin typeface="Candara" panose="020E0502030303020204" pitchFamily="34" charset="0"/>
              </a:rPr>
              <a:t>kitabın yayınevinin en az 5 yıllık olduğu gösteren belge </a:t>
            </a:r>
          </a:p>
          <a:p>
            <a:pPr marL="400050" indent="-400050">
              <a:lnSpc>
                <a:spcPct val="250000"/>
              </a:lnSpc>
              <a:buFont typeface="+mj-lt"/>
              <a:buAutoNum type="romanUcPeriod"/>
            </a:pPr>
            <a:r>
              <a:rPr lang="tr-TR" sz="1600" b="1" u="sng" dirty="0">
                <a:latin typeface="Candara" panose="020E0502030303020204" pitchFamily="34" charset="0"/>
              </a:rPr>
              <a:t>Atıf yapan </a:t>
            </a:r>
            <a:r>
              <a:rPr lang="tr-TR" sz="1600" b="1" dirty="0">
                <a:latin typeface="Candara" panose="020E0502030303020204" pitchFamily="34" charset="0"/>
              </a:rPr>
              <a:t>kitabın yayınevinin ilgili alanda en az 20 kitap gösteren belge </a:t>
            </a:r>
          </a:p>
          <a:p>
            <a:pPr>
              <a:lnSpc>
                <a:spcPct val="250000"/>
              </a:lnSpc>
            </a:pPr>
            <a:r>
              <a:rPr lang="tr-TR" sz="1600" b="1" dirty="0">
                <a:latin typeface="Candara" panose="020E0502030303020204" pitchFamily="34" charset="0"/>
              </a:rPr>
              <a:t>(Uluslararası yayınevleri için aynı alanda farklı yazarlara ait  Türkçe dışında en az 20 yayınlanmış </a:t>
            </a:r>
          </a:p>
          <a:p>
            <a:pPr>
              <a:lnSpc>
                <a:spcPct val="250000"/>
              </a:lnSpc>
            </a:pPr>
            <a:r>
              <a:rPr lang="tr-TR" sz="1600" b="1" dirty="0">
                <a:latin typeface="Candara" panose="020E0502030303020204" pitchFamily="34" charset="0"/>
              </a:rPr>
              <a:t>kitabı gösteren Belge /ekran görüntüsü )</a:t>
            </a:r>
          </a:p>
          <a:p>
            <a:pPr marL="400050" indent="-400050">
              <a:lnSpc>
                <a:spcPct val="250000"/>
              </a:lnSpc>
              <a:buFont typeface="+mj-lt"/>
              <a:buAutoNum type="romanUcPeriod"/>
            </a:pPr>
            <a:endParaRPr lang="tr-TR" sz="1600" b="1" dirty="0">
              <a:latin typeface="Candara" panose="020E0502030303020204" pitchFamily="34" charset="0"/>
            </a:endParaRPr>
          </a:p>
        </p:txBody>
      </p:sp>
    </p:spTree>
    <p:extLst>
      <p:ext uri="{BB962C8B-B14F-4D97-AF65-F5344CB8AC3E}">
        <p14:creationId xmlns:p14="http://schemas.microsoft.com/office/powerpoint/2010/main" val="2839572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57908" y="288612"/>
            <a:ext cx="1449436" cy="461665"/>
          </a:xfrm>
          <a:prstGeom prst="rect">
            <a:avLst/>
          </a:prstGeom>
          <a:noFill/>
        </p:spPr>
        <p:txBody>
          <a:bodyPr wrap="none" rtlCol="0">
            <a:spAutoFit/>
          </a:bodyPr>
          <a:lstStyle/>
          <a:p>
            <a:r>
              <a:rPr lang="tr-TR" sz="2400" b="1" dirty="0">
                <a:solidFill>
                  <a:srgbClr val="C00000"/>
                </a:solidFill>
                <a:latin typeface="Candara" panose="020E0502030303020204" pitchFamily="34" charset="0"/>
              </a:rPr>
              <a:t>D. PROJE </a:t>
            </a:r>
          </a:p>
        </p:txBody>
      </p:sp>
      <p:sp>
        <p:nvSpPr>
          <p:cNvPr id="6" name="Metin kutusu 5"/>
          <p:cNvSpPr txBox="1"/>
          <p:nvPr/>
        </p:nvSpPr>
        <p:spPr>
          <a:xfrm>
            <a:off x="351326" y="876336"/>
            <a:ext cx="5104282" cy="967957"/>
          </a:xfrm>
          <a:prstGeom prst="rect">
            <a:avLst/>
          </a:prstGeom>
          <a:noFill/>
        </p:spPr>
        <p:txBody>
          <a:bodyPr wrap="none" rtlCol="0">
            <a:spAutoFit/>
          </a:bodyPr>
          <a:lstStyle/>
          <a:p>
            <a:pPr marL="400050" indent="-400050">
              <a:lnSpc>
                <a:spcPct val="150000"/>
              </a:lnSpc>
              <a:buFont typeface="+mj-lt"/>
              <a:buAutoNum type="romanUcPeriod"/>
            </a:pPr>
            <a:r>
              <a:rPr lang="tr-TR" sz="2000" b="1" dirty="0">
                <a:latin typeface="Candara" panose="020E0502030303020204" pitchFamily="34" charset="0"/>
              </a:rPr>
              <a:t>Projenin sonuçlandırıldığı gösteren belge</a:t>
            </a:r>
          </a:p>
          <a:p>
            <a:pPr marL="400050" indent="-400050">
              <a:lnSpc>
                <a:spcPct val="150000"/>
              </a:lnSpc>
              <a:buFont typeface="+mj-lt"/>
              <a:buAutoNum type="romanUcPeriod"/>
            </a:pPr>
            <a:r>
              <a:rPr lang="tr-TR" sz="2000" b="1" dirty="0">
                <a:latin typeface="Candara" panose="020E0502030303020204" pitchFamily="34" charset="0"/>
              </a:rPr>
              <a:t>Projenin süresini gösteren belge</a:t>
            </a:r>
          </a:p>
        </p:txBody>
      </p:sp>
      <p:sp>
        <p:nvSpPr>
          <p:cNvPr id="7" name="Metin kutusu 6"/>
          <p:cNvSpPr txBox="1"/>
          <p:nvPr/>
        </p:nvSpPr>
        <p:spPr>
          <a:xfrm>
            <a:off x="257908" y="2574234"/>
            <a:ext cx="2247731" cy="461665"/>
          </a:xfrm>
          <a:prstGeom prst="rect">
            <a:avLst/>
          </a:prstGeom>
          <a:noFill/>
        </p:spPr>
        <p:txBody>
          <a:bodyPr wrap="none" rtlCol="0">
            <a:spAutoFit/>
          </a:bodyPr>
          <a:lstStyle/>
          <a:p>
            <a:r>
              <a:rPr lang="tr-TR" sz="2400" b="1" dirty="0">
                <a:solidFill>
                  <a:srgbClr val="C00000"/>
                </a:solidFill>
                <a:latin typeface="Candara" panose="020E0502030303020204" pitchFamily="34" charset="0"/>
              </a:rPr>
              <a:t>E. ARAŞTIRMA </a:t>
            </a:r>
          </a:p>
        </p:txBody>
      </p:sp>
      <p:sp>
        <p:nvSpPr>
          <p:cNvPr id="8" name="Metin kutusu 7"/>
          <p:cNvSpPr txBox="1"/>
          <p:nvPr/>
        </p:nvSpPr>
        <p:spPr>
          <a:xfrm>
            <a:off x="351327" y="3093139"/>
            <a:ext cx="8481778" cy="1891287"/>
          </a:xfrm>
          <a:prstGeom prst="rect">
            <a:avLst/>
          </a:prstGeom>
          <a:noFill/>
        </p:spPr>
        <p:txBody>
          <a:bodyPr wrap="square" rtlCol="0">
            <a:spAutoFit/>
          </a:bodyPr>
          <a:lstStyle/>
          <a:p>
            <a:pPr marL="400050" indent="-400050" algn="just">
              <a:lnSpc>
                <a:spcPct val="150000"/>
              </a:lnSpc>
              <a:buFont typeface="+mj-lt"/>
              <a:buAutoNum type="romanUcPeriod"/>
            </a:pPr>
            <a:r>
              <a:rPr lang="tr-TR" sz="2000" b="1" dirty="0">
                <a:solidFill>
                  <a:srgbClr val="000000"/>
                </a:solidFill>
                <a:latin typeface="Candara" panose="020E0502030303020204" pitchFamily="34" charset="0"/>
                <a:cs typeface="Calibri"/>
              </a:rPr>
              <a:t>Bağlı bulunulan kurum ile yurt içinde ya da yurt dışında bulunan kurum ve kuruluşların yazılı  </a:t>
            </a:r>
            <a:r>
              <a:rPr lang="tr-TR" sz="2000" b="1" u="sng" dirty="0">
                <a:solidFill>
                  <a:srgbClr val="000000"/>
                </a:solidFill>
                <a:latin typeface="Candara" panose="020E0502030303020204" pitchFamily="34" charset="0"/>
                <a:cs typeface="Calibri"/>
              </a:rPr>
              <a:t>mutabakat</a:t>
            </a:r>
            <a:r>
              <a:rPr lang="tr-TR" sz="2000" b="1" dirty="0">
                <a:solidFill>
                  <a:srgbClr val="000000"/>
                </a:solidFill>
                <a:latin typeface="Candara" panose="020E0502030303020204" pitchFamily="34" charset="0"/>
                <a:cs typeface="Calibri"/>
              </a:rPr>
              <a:t> belgesi  </a:t>
            </a:r>
          </a:p>
          <a:p>
            <a:pPr marL="400050" indent="-400050">
              <a:lnSpc>
                <a:spcPct val="150000"/>
              </a:lnSpc>
              <a:buFont typeface="+mj-lt"/>
              <a:buAutoNum type="romanUcPeriod"/>
            </a:pPr>
            <a:r>
              <a:rPr lang="tr-TR" sz="2000" b="1" u="sng" dirty="0">
                <a:solidFill>
                  <a:srgbClr val="000000"/>
                </a:solidFill>
                <a:latin typeface="Candara" panose="020E0502030303020204" pitchFamily="34" charset="0"/>
                <a:cs typeface="Calibri"/>
              </a:rPr>
              <a:t>En az 2 ay </a:t>
            </a:r>
            <a:r>
              <a:rPr lang="tr-TR" sz="2000" b="1" dirty="0">
                <a:solidFill>
                  <a:srgbClr val="000000"/>
                </a:solidFill>
                <a:latin typeface="Candara" panose="020E0502030303020204" pitchFamily="34" charset="0"/>
                <a:cs typeface="Calibri"/>
              </a:rPr>
              <a:t>süre ile görevlendirilmeyi kapsayan belge, </a:t>
            </a:r>
          </a:p>
          <a:p>
            <a:pPr marL="400050" indent="-400050">
              <a:lnSpc>
                <a:spcPct val="150000"/>
              </a:lnSpc>
              <a:buFont typeface="+mj-lt"/>
              <a:buAutoNum type="romanUcPeriod"/>
            </a:pPr>
            <a:r>
              <a:rPr lang="tr-TR" sz="2000" b="1" dirty="0">
                <a:solidFill>
                  <a:srgbClr val="000000"/>
                </a:solidFill>
                <a:latin typeface="Candara" panose="020E0502030303020204" pitchFamily="34" charset="0"/>
                <a:cs typeface="Calibri"/>
              </a:rPr>
              <a:t>Araştırmanın sonuçlandırıldığı gösteren belge </a:t>
            </a:r>
            <a:endParaRPr lang="tr-TR" sz="2000" b="1" dirty="0">
              <a:latin typeface="Candara" panose="020E0502030303020204" pitchFamily="34" charset="0"/>
            </a:endParaRPr>
          </a:p>
        </p:txBody>
      </p:sp>
    </p:spTree>
    <p:extLst>
      <p:ext uri="{BB962C8B-B14F-4D97-AF65-F5344CB8AC3E}">
        <p14:creationId xmlns:p14="http://schemas.microsoft.com/office/powerpoint/2010/main" val="13396576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r="4158"/>
          <a:stretch>
            <a:fillRect/>
          </a:stretch>
        </p:blipFill>
        <p:spPr bwMode="auto">
          <a:xfrm>
            <a:off x="512763" y="944236"/>
            <a:ext cx="3805237" cy="4894588"/>
          </a:xfrm>
          <a:prstGeom prst="rect">
            <a:avLst/>
          </a:prstGeom>
          <a:noFill/>
          <a:ln w="9525">
            <a:noFill/>
            <a:miter lim="800000"/>
            <a:headEnd/>
            <a:tailEnd/>
          </a:ln>
          <a:effectLst/>
        </p:spPr>
      </p:pic>
      <p:pic>
        <p:nvPicPr>
          <p:cNvPr id="55299" name="Picture 3"/>
          <p:cNvPicPr>
            <a:picLocks noChangeAspect="1" noChangeArrowheads="1"/>
          </p:cNvPicPr>
          <p:nvPr/>
        </p:nvPicPr>
        <p:blipFill>
          <a:blip r:embed="rId3" cstate="print"/>
          <a:srcRect b="10954"/>
          <a:stretch>
            <a:fillRect/>
          </a:stretch>
        </p:blipFill>
        <p:spPr bwMode="auto">
          <a:xfrm>
            <a:off x="4318000" y="791836"/>
            <a:ext cx="4059237" cy="5329564"/>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392114" y="901700"/>
            <a:ext cx="3753796" cy="4784725"/>
          </a:xfrm>
          <a:prstGeom prst="rect">
            <a:avLst/>
          </a:prstGeom>
          <a:noFill/>
          <a:ln w="9525">
            <a:noFill/>
            <a:miter lim="800000"/>
            <a:headEnd/>
            <a:tailEnd/>
          </a:ln>
          <a:effectLst/>
        </p:spPr>
      </p:pic>
      <p:pic>
        <p:nvPicPr>
          <p:cNvPr id="56324" name="Picture 4"/>
          <p:cNvPicPr>
            <a:picLocks noChangeAspect="1" noChangeArrowheads="1"/>
          </p:cNvPicPr>
          <p:nvPr/>
        </p:nvPicPr>
        <p:blipFill>
          <a:blip r:embed="rId3" cstate="print"/>
          <a:srcRect l="8561"/>
          <a:stretch>
            <a:fillRect/>
          </a:stretch>
        </p:blipFill>
        <p:spPr bwMode="auto">
          <a:xfrm>
            <a:off x="4457701" y="901700"/>
            <a:ext cx="3937636" cy="4586287"/>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57908" y="288612"/>
            <a:ext cx="1311000" cy="461665"/>
          </a:xfrm>
          <a:prstGeom prst="rect">
            <a:avLst/>
          </a:prstGeom>
          <a:noFill/>
        </p:spPr>
        <p:txBody>
          <a:bodyPr wrap="none" rtlCol="0">
            <a:spAutoFit/>
          </a:bodyPr>
          <a:lstStyle/>
          <a:p>
            <a:r>
              <a:rPr lang="tr-TR" sz="2400" b="1" dirty="0">
                <a:solidFill>
                  <a:srgbClr val="C00000"/>
                </a:solidFill>
                <a:latin typeface="Candara" panose="020E0502030303020204" pitchFamily="34" charset="0"/>
              </a:rPr>
              <a:t>F.  SERGİ</a:t>
            </a:r>
          </a:p>
        </p:txBody>
      </p:sp>
      <p:sp>
        <p:nvSpPr>
          <p:cNvPr id="6" name="Metin kutusu 5"/>
          <p:cNvSpPr txBox="1"/>
          <p:nvPr/>
        </p:nvSpPr>
        <p:spPr>
          <a:xfrm>
            <a:off x="257908" y="716493"/>
            <a:ext cx="7968848" cy="1290033"/>
          </a:xfrm>
          <a:prstGeom prst="rect">
            <a:avLst/>
          </a:prstGeom>
          <a:noFill/>
        </p:spPr>
        <p:txBody>
          <a:bodyPr wrap="none" rtlCol="0">
            <a:spAutoFit/>
          </a:bodyPr>
          <a:lstStyle/>
          <a:p>
            <a:pPr marL="400050" lvl="0" indent="-400050">
              <a:lnSpc>
                <a:spcPct val="150000"/>
              </a:lnSpc>
              <a:buFont typeface="+mj-lt"/>
              <a:buAutoNum type="romanUcPeriod"/>
            </a:pPr>
            <a:r>
              <a:rPr lang="tr-TR" b="1" dirty="0" err="1">
                <a:solidFill>
                  <a:srgbClr val="000000"/>
                </a:solidFill>
                <a:latin typeface="Candara" pitchFamily="34" charset="0"/>
                <a:cs typeface="Calibri"/>
              </a:rPr>
              <a:t>Uluslarası</a:t>
            </a:r>
            <a:r>
              <a:rPr lang="tr-TR" b="1" dirty="0">
                <a:solidFill>
                  <a:srgbClr val="000000"/>
                </a:solidFill>
                <a:latin typeface="Candara" pitchFamily="34" charset="0"/>
                <a:cs typeface="Calibri"/>
              </a:rPr>
              <a:t> olarak değerlendirilebilmesi için serginin uluslararası olduğunun </a:t>
            </a:r>
          </a:p>
          <a:p>
            <a:pPr lvl="0">
              <a:lnSpc>
                <a:spcPct val="150000"/>
              </a:lnSpc>
            </a:pPr>
            <a:r>
              <a:rPr lang="tr-TR" b="1" u="sng" dirty="0">
                <a:solidFill>
                  <a:srgbClr val="000000"/>
                </a:solidFill>
                <a:latin typeface="Candara" pitchFamily="34" charset="0"/>
                <a:cs typeface="Calibri"/>
              </a:rPr>
              <a:t>bölüm, anabilim dalı veya </a:t>
            </a:r>
            <a:r>
              <a:rPr lang="tr-TR" b="1" u="sng" dirty="0" err="1">
                <a:solidFill>
                  <a:srgbClr val="000000"/>
                </a:solidFill>
                <a:latin typeface="Candara" pitchFamily="34" charset="0"/>
                <a:cs typeface="Calibri"/>
              </a:rPr>
              <a:t>anasanat</a:t>
            </a:r>
            <a:r>
              <a:rPr lang="tr-TR" b="1" u="sng" dirty="0">
                <a:solidFill>
                  <a:srgbClr val="000000"/>
                </a:solidFill>
                <a:latin typeface="Candara" pitchFamily="34" charset="0"/>
                <a:cs typeface="Calibri"/>
              </a:rPr>
              <a:t> dalı kurullarınca </a:t>
            </a:r>
            <a:r>
              <a:rPr lang="tr-TR" b="1" dirty="0">
                <a:solidFill>
                  <a:srgbClr val="000000"/>
                </a:solidFill>
                <a:latin typeface="Candara" pitchFamily="34" charset="0"/>
                <a:cs typeface="Calibri"/>
              </a:rPr>
              <a:t>onaylanmış belge</a:t>
            </a:r>
          </a:p>
          <a:p>
            <a:pPr>
              <a:lnSpc>
                <a:spcPct val="150000"/>
              </a:lnSpc>
            </a:pPr>
            <a:endParaRPr lang="tr-TR" dirty="0"/>
          </a:p>
        </p:txBody>
      </p:sp>
      <p:sp>
        <p:nvSpPr>
          <p:cNvPr id="7" name="Metin kutusu 6"/>
          <p:cNvSpPr txBox="1"/>
          <p:nvPr/>
        </p:nvSpPr>
        <p:spPr>
          <a:xfrm>
            <a:off x="216380" y="1850824"/>
            <a:ext cx="1826397" cy="461665"/>
          </a:xfrm>
          <a:prstGeom prst="rect">
            <a:avLst/>
          </a:prstGeom>
          <a:noFill/>
        </p:spPr>
        <p:txBody>
          <a:bodyPr wrap="none" rtlCol="0">
            <a:spAutoFit/>
          </a:bodyPr>
          <a:lstStyle/>
          <a:p>
            <a:r>
              <a:rPr lang="tr-TR" sz="2400" b="1" dirty="0">
                <a:solidFill>
                  <a:srgbClr val="C00000"/>
                </a:solidFill>
                <a:latin typeface="Candara" panose="020E0502030303020204" pitchFamily="34" charset="0"/>
              </a:rPr>
              <a:t>G. TASARIM </a:t>
            </a:r>
          </a:p>
        </p:txBody>
      </p:sp>
      <p:sp>
        <p:nvSpPr>
          <p:cNvPr id="8" name="Metin kutusu 7"/>
          <p:cNvSpPr txBox="1"/>
          <p:nvPr/>
        </p:nvSpPr>
        <p:spPr>
          <a:xfrm>
            <a:off x="216380" y="2317618"/>
            <a:ext cx="7405335" cy="872034"/>
          </a:xfrm>
          <a:prstGeom prst="rect">
            <a:avLst/>
          </a:prstGeom>
          <a:noFill/>
        </p:spPr>
        <p:txBody>
          <a:bodyPr wrap="square" rtlCol="0">
            <a:spAutoFit/>
          </a:bodyPr>
          <a:lstStyle/>
          <a:p>
            <a:pPr algn="just">
              <a:lnSpc>
                <a:spcPct val="150000"/>
              </a:lnSpc>
            </a:pPr>
            <a:r>
              <a:rPr lang="tr-TR" b="1" dirty="0">
                <a:solidFill>
                  <a:srgbClr val="000000"/>
                </a:solidFill>
                <a:latin typeface="Candara" panose="020E0502030303020204" pitchFamily="34" charset="0"/>
                <a:cs typeface="Calibri"/>
              </a:rPr>
              <a:t>I. Başvuru sahibinin kendi alanı ile ilgili olan ve kamu kurumları veya özel hukuk tüzel kişileriyle yapılan sözleşme belgesi.</a:t>
            </a:r>
          </a:p>
        </p:txBody>
      </p:sp>
      <p:sp>
        <p:nvSpPr>
          <p:cNvPr id="2" name="Dikdörtgen 1"/>
          <p:cNvSpPr/>
          <p:nvPr/>
        </p:nvSpPr>
        <p:spPr>
          <a:xfrm>
            <a:off x="375314" y="3867863"/>
            <a:ext cx="8304662" cy="880369"/>
          </a:xfrm>
          <a:prstGeom prst="rect">
            <a:avLst/>
          </a:prstGeom>
        </p:spPr>
        <p:txBody>
          <a:bodyPr wrap="square">
            <a:spAutoFit/>
          </a:bodyPr>
          <a:lstStyle/>
          <a:p>
            <a:pPr lvl="0" algn="just">
              <a:lnSpc>
                <a:spcPct val="150000"/>
              </a:lnSpc>
            </a:pPr>
            <a:r>
              <a:rPr lang="tr-TR" b="1" dirty="0">
                <a:solidFill>
                  <a:srgbClr val="000000"/>
                </a:solidFill>
                <a:latin typeface="Candara" panose="020E0502030303020204" pitchFamily="34" charset="0"/>
                <a:cs typeface="Calibri"/>
              </a:rPr>
              <a:t>I. Başvuru sahibinin </a:t>
            </a:r>
            <a:r>
              <a:rPr lang="tr-TR" b="1" u="sng" dirty="0">
                <a:solidFill>
                  <a:srgbClr val="000000"/>
                </a:solidFill>
                <a:latin typeface="Candara" pitchFamily="34" charset="0"/>
                <a:cs typeface="Calibri"/>
              </a:rPr>
              <a:t>kendi alanı ile ilgili </a:t>
            </a:r>
            <a:r>
              <a:rPr lang="tr-TR" b="1" dirty="0">
                <a:solidFill>
                  <a:srgbClr val="000000"/>
                </a:solidFill>
                <a:latin typeface="Candara" pitchFamily="34" charset="0"/>
                <a:cs typeface="Calibri"/>
              </a:rPr>
              <a:t>olan yapmış olduğun gösteren belge.</a:t>
            </a:r>
          </a:p>
          <a:p>
            <a:pPr lvl="0" algn="just">
              <a:lnSpc>
                <a:spcPct val="150000"/>
              </a:lnSpc>
            </a:pPr>
            <a:r>
              <a:rPr lang="tr-TR" b="1" dirty="0">
                <a:solidFill>
                  <a:srgbClr val="000000"/>
                </a:solidFill>
                <a:latin typeface="Candara" pitchFamily="34" charset="0"/>
                <a:cs typeface="Calibri"/>
              </a:rPr>
              <a:t>II. Ödülü kimin tarafından verildiğini gösteren belge </a:t>
            </a:r>
          </a:p>
        </p:txBody>
      </p:sp>
      <p:sp>
        <p:nvSpPr>
          <p:cNvPr id="9" name="Metin kutusu 8"/>
          <p:cNvSpPr txBox="1"/>
          <p:nvPr/>
        </p:nvSpPr>
        <p:spPr>
          <a:xfrm>
            <a:off x="257908" y="3406198"/>
            <a:ext cx="1361270" cy="461665"/>
          </a:xfrm>
          <a:prstGeom prst="rect">
            <a:avLst/>
          </a:prstGeom>
          <a:noFill/>
        </p:spPr>
        <p:txBody>
          <a:bodyPr wrap="none" rtlCol="0">
            <a:spAutoFit/>
          </a:bodyPr>
          <a:lstStyle/>
          <a:p>
            <a:r>
              <a:rPr lang="tr-TR" sz="2400" b="1" dirty="0">
                <a:solidFill>
                  <a:srgbClr val="C00000"/>
                </a:solidFill>
                <a:latin typeface="Candara" panose="020E0502030303020204" pitchFamily="34" charset="0"/>
              </a:rPr>
              <a:t>H.  ÖDÜL</a:t>
            </a:r>
          </a:p>
        </p:txBody>
      </p:sp>
      <p:sp>
        <p:nvSpPr>
          <p:cNvPr id="12" name="Metin kutusu 11"/>
          <p:cNvSpPr txBox="1"/>
          <p:nvPr/>
        </p:nvSpPr>
        <p:spPr>
          <a:xfrm>
            <a:off x="238770" y="4986863"/>
            <a:ext cx="1525674" cy="461665"/>
          </a:xfrm>
          <a:prstGeom prst="rect">
            <a:avLst/>
          </a:prstGeom>
          <a:noFill/>
        </p:spPr>
        <p:txBody>
          <a:bodyPr wrap="none" rtlCol="0">
            <a:spAutoFit/>
          </a:bodyPr>
          <a:lstStyle/>
          <a:p>
            <a:r>
              <a:rPr lang="tr-TR" sz="2400" b="1" dirty="0">
                <a:solidFill>
                  <a:srgbClr val="C00000"/>
                </a:solidFill>
                <a:latin typeface="Candara" panose="020E0502030303020204" pitchFamily="34" charset="0"/>
              </a:rPr>
              <a:t>I. PATENT </a:t>
            </a:r>
          </a:p>
        </p:txBody>
      </p:sp>
      <p:sp>
        <p:nvSpPr>
          <p:cNvPr id="4" name="Dikdörtgen 3"/>
          <p:cNvSpPr/>
          <p:nvPr/>
        </p:nvSpPr>
        <p:spPr>
          <a:xfrm>
            <a:off x="215939" y="5491662"/>
            <a:ext cx="7176965" cy="464871"/>
          </a:xfrm>
          <a:prstGeom prst="rect">
            <a:avLst/>
          </a:prstGeom>
        </p:spPr>
        <p:txBody>
          <a:bodyPr wrap="none">
            <a:spAutoFit/>
          </a:bodyPr>
          <a:lstStyle/>
          <a:p>
            <a:pPr lvl="0" algn="just">
              <a:lnSpc>
                <a:spcPct val="150000"/>
              </a:lnSpc>
            </a:pPr>
            <a:r>
              <a:rPr lang="tr-TR" b="1" dirty="0">
                <a:solidFill>
                  <a:srgbClr val="000000"/>
                </a:solidFill>
                <a:latin typeface="Candara" panose="020E0502030303020204" pitchFamily="34" charset="0"/>
                <a:cs typeface="Calibri"/>
              </a:rPr>
              <a:t>I. Patenti veren kurumun isminin ve tescil edildiği tarihin olduğu belge. </a:t>
            </a:r>
          </a:p>
        </p:txBody>
      </p:sp>
    </p:spTree>
    <p:extLst>
      <p:ext uri="{BB962C8B-B14F-4D97-AF65-F5344CB8AC3E}">
        <p14:creationId xmlns:p14="http://schemas.microsoft.com/office/powerpoint/2010/main" val="34899350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366051" y="519278"/>
            <a:ext cx="1361270" cy="461665"/>
          </a:xfrm>
          <a:prstGeom prst="rect">
            <a:avLst/>
          </a:prstGeom>
          <a:noFill/>
        </p:spPr>
        <p:txBody>
          <a:bodyPr wrap="none" rtlCol="0">
            <a:spAutoFit/>
          </a:bodyPr>
          <a:lstStyle/>
          <a:p>
            <a:r>
              <a:rPr lang="tr-TR" sz="2400" b="1" dirty="0">
                <a:solidFill>
                  <a:srgbClr val="C00000"/>
                </a:solidFill>
                <a:latin typeface="Candara" panose="020E0502030303020204" pitchFamily="34" charset="0"/>
              </a:rPr>
              <a:t>H.  ÖDÜL</a:t>
            </a:r>
          </a:p>
        </p:txBody>
      </p:sp>
      <p:sp>
        <p:nvSpPr>
          <p:cNvPr id="6" name="Metin kutusu 5"/>
          <p:cNvSpPr txBox="1"/>
          <p:nvPr/>
        </p:nvSpPr>
        <p:spPr>
          <a:xfrm>
            <a:off x="351326" y="1040928"/>
            <a:ext cx="4714624" cy="874278"/>
          </a:xfrm>
          <a:prstGeom prst="rect">
            <a:avLst/>
          </a:prstGeom>
          <a:noFill/>
        </p:spPr>
        <p:txBody>
          <a:bodyPr wrap="none" rtlCol="0">
            <a:spAutoFit/>
          </a:bodyPr>
          <a:lstStyle/>
          <a:p>
            <a:pPr marL="400050" indent="-400050">
              <a:lnSpc>
                <a:spcPct val="150000"/>
              </a:lnSpc>
              <a:buFont typeface="+mj-lt"/>
              <a:buAutoNum type="romanUcPeriod"/>
            </a:pPr>
            <a:r>
              <a:rPr lang="tr-TR" b="1" dirty="0">
                <a:latin typeface="Candara" panose="020E0502030303020204" pitchFamily="34" charset="0"/>
              </a:rPr>
              <a:t>Projenin sonuçlandırıldığı gösteren belge</a:t>
            </a:r>
          </a:p>
          <a:p>
            <a:pPr marL="400050" indent="-400050">
              <a:lnSpc>
                <a:spcPct val="150000"/>
              </a:lnSpc>
              <a:buFont typeface="+mj-lt"/>
              <a:buAutoNum type="romanUcPeriod"/>
            </a:pPr>
            <a:r>
              <a:rPr lang="tr-TR" b="1" dirty="0">
                <a:latin typeface="Candara" panose="020E0502030303020204" pitchFamily="34" charset="0"/>
              </a:rPr>
              <a:t>Projenin süresini gösteren belge</a:t>
            </a:r>
          </a:p>
        </p:txBody>
      </p:sp>
      <p:sp>
        <p:nvSpPr>
          <p:cNvPr id="7" name="Metin kutusu 6"/>
          <p:cNvSpPr txBox="1"/>
          <p:nvPr/>
        </p:nvSpPr>
        <p:spPr>
          <a:xfrm>
            <a:off x="257908" y="2574234"/>
            <a:ext cx="1525674" cy="461665"/>
          </a:xfrm>
          <a:prstGeom prst="rect">
            <a:avLst/>
          </a:prstGeom>
          <a:noFill/>
        </p:spPr>
        <p:txBody>
          <a:bodyPr wrap="none" rtlCol="0">
            <a:spAutoFit/>
          </a:bodyPr>
          <a:lstStyle/>
          <a:p>
            <a:r>
              <a:rPr lang="tr-TR" sz="2400" b="1" dirty="0">
                <a:solidFill>
                  <a:srgbClr val="C00000"/>
                </a:solidFill>
                <a:latin typeface="Candara" panose="020E0502030303020204" pitchFamily="34" charset="0"/>
              </a:rPr>
              <a:t>I. PATENT </a:t>
            </a:r>
          </a:p>
        </p:txBody>
      </p:sp>
      <p:sp>
        <p:nvSpPr>
          <p:cNvPr id="8" name="Metin kutusu 7"/>
          <p:cNvSpPr txBox="1"/>
          <p:nvPr/>
        </p:nvSpPr>
        <p:spPr>
          <a:xfrm>
            <a:off x="366051" y="3155868"/>
            <a:ext cx="7864653" cy="1711366"/>
          </a:xfrm>
          <a:prstGeom prst="rect">
            <a:avLst/>
          </a:prstGeom>
          <a:noFill/>
        </p:spPr>
        <p:txBody>
          <a:bodyPr wrap="none" rtlCol="0">
            <a:spAutoFit/>
          </a:bodyPr>
          <a:lstStyle/>
          <a:p>
            <a:pPr marL="400050" indent="-400050" algn="just">
              <a:lnSpc>
                <a:spcPct val="150000"/>
              </a:lnSpc>
              <a:buFont typeface="+mj-lt"/>
              <a:buAutoNum type="romanUcPeriod"/>
            </a:pPr>
            <a:r>
              <a:rPr lang="tr-TR" b="1" dirty="0">
                <a:solidFill>
                  <a:srgbClr val="000000"/>
                </a:solidFill>
                <a:latin typeface="Candara" panose="020E0502030303020204" pitchFamily="34" charset="0"/>
                <a:cs typeface="Calibri"/>
              </a:rPr>
              <a:t>Bağlı bulunulan kurum ile yurt içinde ya da yurt dışında bulunan kurum ve </a:t>
            </a:r>
          </a:p>
          <a:p>
            <a:pPr algn="just">
              <a:lnSpc>
                <a:spcPct val="150000"/>
              </a:lnSpc>
            </a:pPr>
            <a:r>
              <a:rPr lang="tr-TR" b="1" dirty="0">
                <a:solidFill>
                  <a:srgbClr val="000000"/>
                </a:solidFill>
                <a:latin typeface="Candara" panose="020E0502030303020204" pitchFamily="34" charset="0"/>
                <a:cs typeface="Calibri"/>
              </a:rPr>
              <a:t>kuruluşların yazılı  </a:t>
            </a:r>
            <a:r>
              <a:rPr lang="tr-TR" b="1" u="sng" dirty="0">
                <a:solidFill>
                  <a:srgbClr val="000000"/>
                </a:solidFill>
                <a:latin typeface="Candara" panose="020E0502030303020204" pitchFamily="34" charset="0"/>
                <a:cs typeface="Calibri"/>
              </a:rPr>
              <a:t>mutabakat</a:t>
            </a:r>
            <a:r>
              <a:rPr lang="tr-TR" b="1" dirty="0">
                <a:solidFill>
                  <a:srgbClr val="000000"/>
                </a:solidFill>
                <a:latin typeface="Candara" panose="020E0502030303020204" pitchFamily="34" charset="0"/>
                <a:cs typeface="Calibri"/>
              </a:rPr>
              <a:t> belgesi  </a:t>
            </a:r>
          </a:p>
          <a:p>
            <a:pPr marL="400050" indent="-400050">
              <a:lnSpc>
                <a:spcPct val="150000"/>
              </a:lnSpc>
              <a:buFont typeface="+mj-lt"/>
              <a:buAutoNum type="romanUcPeriod"/>
            </a:pPr>
            <a:r>
              <a:rPr lang="tr-TR" b="1" u="sng" dirty="0">
                <a:solidFill>
                  <a:srgbClr val="000000"/>
                </a:solidFill>
                <a:latin typeface="Candara" panose="020E0502030303020204" pitchFamily="34" charset="0"/>
                <a:cs typeface="Calibri"/>
              </a:rPr>
              <a:t>En az 2 ay </a:t>
            </a:r>
            <a:r>
              <a:rPr lang="tr-TR" b="1" dirty="0">
                <a:solidFill>
                  <a:srgbClr val="000000"/>
                </a:solidFill>
                <a:latin typeface="Candara" panose="020E0502030303020204" pitchFamily="34" charset="0"/>
                <a:cs typeface="Calibri"/>
              </a:rPr>
              <a:t>süre ile görevlendirilmeyi kapsayan belge, </a:t>
            </a:r>
          </a:p>
          <a:p>
            <a:pPr marL="400050" indent="-400050">
              <a:lnSpc>
                <a:spcPct val="150000"/>
              </a:lnSpc>
              <a:buFont typeface="+mj-lt"/>
              <a:buAutoNum type="romanUcPeriod"/>
            </a:pPr>
            <a:r>
              <a:rPr lang="tr-TR" b="1" dirty="0">
                <a:solidFill>
                  <a:srgbClr val="000000"/>
                </a:solidFill>
                <a:latin typeface="Candara" panose="020E0502030303020204" pitchFamily="34" charset="0"/>
                <a:cs typeface="Calibri"/>
              </a:rPr>
              <a:t>Araştırmanın sonuçlandırıldığı gösteren belge </a:t>
            </a:r>
            <a:endParaRPr lang="tr-TR" b="1" dirty="0">
              <a:latin typeface="Candara" panose="020E0502030303020204" pitchFamily="34" charset="0"/>
            </a:endParaRPr>
          </a:p>
        </p:txBody>
      </p:sp>
    </p:spTree>
    <p:extLst>
      <p:ext uri="{BB962C8B-B14F-4D97-AF65-F5344CB8AC3E}">
        <p14:creationId xmlns:p14="http://schemas.microsoft.com/office/powerpoint/2010/main" val="37793059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075" y="1759758"/>
            <a:ext cx="8529850" cy="4311858"/>
          </a:xfrm>
        </p:spPr>
        <p:txBody>
          <a:bodyPr>
            <a:noAutofit/>
          </a:bodyPr>
          <a:lstStyle/>
          <a:p>
            <a:pPr marL="0" indent="0" algn="just">
              <a:lnSpc>
                <a:spcPct val="150000"/>
              </a:lnSpc>
              <a:spcBef>
                <a:spcPts val="0"/>
              </a:spcBef>
              <a:buNone/>
            </a:pPr>
            <a:endParaRPr lang="tr-TR" sz="1800" dirty="0">
              <a:solidFill>
                <a:srgbClr val="000000"/>
              </a:solidFill>
              <a:latin typeface="Candara" pitchFamily="34" charset="0"/>
              <a:cs typeface="Calibri"/>
            </a:endParaRPr>
          </a:p>
          <a:p>
            <a:pPr algn="just">
              <a:lnSpc>
                <a:spcPct val="150000"/>
              </a:lnSpc>
              <a:spcBef>
                <a:spcPts val="0"/>
              </a:spcBef>
              <a:buAutoNum type="arabicPeriod"/>
            </a:pPr>
            <a:r>
              <a:rPr lang="tr-TR" sz="1800" b="1" dirty="0">
                <a:solidFill>
                  <a:srgbClr val="000000"/>
                </a:solidFill>
                <a:latin typeface="Candara" pitchFamily="34" charset="0"/>
                <a:cs typeface="Calibri"/>
              </a:rPr>
              <a:t>Akademisyenlerimiz mutlaka YÖKSİS profil bilgilerini güncellemelidir. </a:t>
            </a:r>
          </a:p>
          <a:p>
            <a:pPr algn="just">
              <a:lnSpc>
                <a:spcPct val="150000"/>
              </a:lnSpc>
              <a:spcBef>
                <a:spcPts val="0"/>
              </a:spcBef>
              <a:buAutoNum type="arabicPeriod"/>
            </a:pPr>
            <a:r>
              <a:rPr lang="tr-TR" sz="1800" b="1" dirty="0">
                <a:solidFill>
                  <a:srgbClr val="000000"/>
                </a:solidFill>
                <a:latin typeface="Candara" pitchFamily="34" charset="0"/>
                <a:cs typeface="Calibri"/>
              </a:rPr>
              <a:t>YÖKSİS veri tabanında yer almayan bilgi ve belgelerin,  mutlaka Akademik Teşvik Başvuru sistemine yüklenmesi gerekmektedir.  Aksi durumda söz konusu bilgi ve belgeler değerlendirmeye dahil edilmeyecektir.</a:t>
            </a:r>
          </a:p>
          <a:p>
            <a:pPr marL="265113" indent="-265113" algn="just">
              <a:lnSpc>
                <a:spcPct val="150000"/>
              </a:lnSpc>
              <a:spcBef>
                <a:spcPts val="0"/>
              </a:spcBef>
              <a:buNone/>
            </a:pPr>
            <a:r>
              <a:rPr lang="tr-TR" sz="1800" b="1" dirty="0">
                <a:solidFill>
                  <a:schemeClr val="tx1"/>
                </a:solidFill>
                <a:latin typeface="Candara" pitchFamily="34" charset="0"/>
                <a:cs typeface="Calibri"/>
              </a:rPr>
              <a:t>3. «Akademik Teşvik Düzenleme, Denetleme ve İtiraz Komisyonu» tarafından incelenirken belgelerin eksik olması durumu ile karşılaşılırsa başvuru geri çevrilir  ve puanlama yapılmaz. Bu sebeple eksik bilgi ve belgelerin tamamlanması «</a:t>
            </a:r>
            <a:r>
              <a:rPr lang="tr-TR" sz="1800" b="1" dirty="0">
                <a:solidFill>
                  <a:schemeClr val="tx1"/>
                </a:solidFill>
                <a:latin typeface="Candara" pitchFamily="34" charset="0"/>
                <a:cs typeface="Calibri" pitchFamily="34" charset="0"/>
              </a:rPr>
              <a:t>Birim Akademik Teşvik Başvuru ve İnceleme Komisyonu</a:t>
            </a:r>
            <a:r>
              <a:rPr lang="tr-TR" sz="1800" b="1" dirty="0">
                <a:solidFill>
                  <a:schemeClr val="tx1"/>
                </a:solidFill>
                <a:latin typeface="Candara" pitchFamily="34" charset="0"/>
                <a:cs typeface="Calibri"/>
              </a:rPr>
              <a:t>» tarafından yapılacaktır. </a:t>
            </a:r>
          </a:p>
        </p:txBody>
      </p:sp>
      <p:sp>
        <p:nvSpPr>
          <p:cNvPr id="4" name="Content Placeholder 2"/>
          <p:cNvSpPr txBox="1">
            <a:spLocks/>
          </p:cNvSpPr>
          <p:nvPr/>
        </p:nvSpPr>
        <p:spPr>
          <a:xfrm>
            <a:off x="1003300" y="590550"/>
            <a:ext cx="7416800" cy="857250"/>
          </a:xfrm>
          <a:prstGeom prst="rect">
            <a:avLst/>
          </a:prstGeom>
        </p:spPr>
        <p:txBody>
          <a:bodyPr vert="horz" lIns="91440" tIns="45720" rIns="91440" bIns="45720" rtlCol="0">
            <a:noAutofit/>
          </a:bodyPr>
          <a:lstStyle/>
          <a:p>
            <a:pPr algn="just">
              <a:lnSpc>
                <a:spcPct val="150000"/>
              </a:lnSpc>
              <a:buClr>
                <a:schemeClr val="tx1">
                  <a:lumMod val="75000"/>
                  <a:lumOff val="25000"/>
                </a:schemeClr>
              </a:buClr>
              <a:defRPr/>
            </a:pPr>
            <a:r>
              <a:rPr lang="tr-TR" sz="2200" b="1" dirty="0">
                <a:solidFill>
                  <a:srgbClr val="C00000"/>
                </a:solidFill>
                <a:latin typeface="Candara" pitchFamily="34" charset="0"/>
                <a:cs typeface="Calibri"/>
              </a:rPr>
              <a:t>KESİNLİKLE Dikkat Edilmesi Gereken Genel Hususlar </a:t>
            </a:r>
          </a:p>
        </p:txBody>
      </p:sp>
    </p:spTree>
    <p:extLst>
      <p:ext uri="{BB962C8B-B14F-4D97-AF65-F5344CB8AC3E}">
        <p14:creationId xmlns:p14="http://schemas.microsoft.com/office/powerpoint/2010/main" val="14988135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5C5AC735-DA7F-E929-9F71-AF2AEBF00348}"/>
              </a:ext>
            </a:extLst>
          </p:cNvPr>
          <p:cNvPicPr>
            <a:picLocks noChangeAspect="1"/>
          </p:cNvPicPr>
          <p:nvPr/>
        </p:nvPicPr>
        <p:blipFill>
          <a:blip r:embed="rId2"/>
          <a:stretch>
            <a:fillRect/>
          </a:stretch>
        </p:blipFill>
        <p:spPr>
          <a:xfrm>
            <a:off x="1463516" y="310847"/>
            <a:ext cx="6216968" cy="6236305"/>
          </a:xfrm>
          <a:prstGeom prst="rect">
            <a:avLst/>
          </a:prstGeom>
        </p:spPr>
      </p:pic>
    </p:spTree>
    <p:extLst>
      <p:ext uri="{BB962C8B-B14F-4D97-AF65-F5344CB8AC3E}">
        <p14:creationId xmlns:p14="http://schemas.microsoft.com/office/powerpoint/2010/main" val="2643560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idx="1"/>
          </p:nvPr>
        </p:nvGraphicFramePr>
        <p:xfrm>
          <a:off x="1193800" y="1625600"/>
          <a:ext cx="6908800" cy="4440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2"/>
          <p:cNvSpPr txBox="1">
            <a:spLocks/>
          </p:cNvSpPr>
          <p:nvPr/>
        </p:nvSpPr>
        <p:spPr>
          <a:xfrm>
            <a:off x="641445" y="590550"/>
            <a:ext cx="7626255" cy="636271"/>
          </a:xfrm>
          <a:prstGeom prst="rect">
            <a:avLst/>
          </a:prstGeom>
        </p:spPr>
        <p:txBody>
          <a:bodyPr vert="horz" lIns="91440" tIns="45720" rIns="91440" bIns="45720" rtlCol="0">
            <a:noAutofit/>
          </a:bodyPr>
          <a:lstStyle/>
          <a:p>
            <a:pPr algn="just">
              <a:lnSpc>
                <a:spcPct val="150000"/>
              </a:lnSpc>
            </a:pPr>
            <a:r>
              <a:rPr lang="tr-TR" sz="2200" b="1" dirty="0">
                <a:solidFill>
                  <a:srgbClr val="C00000"/>
                </a:solidFill>
                <a:latin typeface="Candara" pitchFamily="34" charset="0"/>
                <a:cs typeface="Calibri"/>
              </a:rPr>
              <a:t>Akademik Teşvik Başvuru Süreci: KURUM İÇİ ÖRGÜTSEL YAPI</a:t>
            </a:r>
          </a:p>
        </p:txBody>
      </p:sp>
    </p:spTree>
    <p:extLst>
      <p:ext uri="{BB962C8B-B14F-4D97-AF65-F5344CB8AC3E}">
        <p14:creationId xmlns:p14="http://schemas.microsoft.com/office/powerpoint/2010/main" val="1498813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489" y="1625600"/>
            <a:ext cx="8488907" cy="4439921"/>
          </a:xfrm>
        </p:spPr>
        <p:txBody>
          <a:bodyPr>
            <a:noAutofit/>
          </a:bodyPr>
          <a:lstStyle/>
          <a:p>
            <a:pPr marL="0" indent="0" algn="just">
              <a:lnSpc>
                <a:spcPct val="150000"/>
              </a:lnSpc>
              <a:spcBef>
                <a:spcPts val="0"/>
              </a:spcBef>
              <a:buNone/>
            </a:pPr>
            <a:r>
              <a:rPr lang="tr-TR" sz="1800" b="1" u="sng" dirty="0">
                <a:solidFill>
                  <a:srgbClr val="000000"/>
                </a:solidFill>
                <a:latin typeface="Candara" pitchFamily="34" charset="0"/>
                <a:cs typeface="Calibri"/>
              </a:rPr>
              <a:t>05 - 18 Ocak 2026 TARİHLERİ ARASINDA, </a:t>
            </a:r>
          </a:p>
          <a:p>
            <a:pPr marL="0" indent="0" algn="just">
              <a:lnSpc>
                <a:spcPct val="150000"/>
              </a:lnSpc>
              <a:spcBef>
                <a:spcPts val="0"/>
              </a:spcBef>
              <a:buFont typeface="Wingdings" pitchFamily="2" charset="2"/>
              <a:buChar char="ü"/>
            </a:pPr>
            <a:r>
              <a:rPr lang="tr-TR" sz="1800" b="1" dirty="0">
                <a:solidFill>
                  <a:srgbClr val="000000"/>
                </a:solidFill>
                <a:latin typeface="Candara" pitchFamily="34" charset="0"/>
                <a:cs typeface="Calibri"/>
              </a:rPr>
              <a:t>Bağlı bulunulan birimin Akademik Teşvik Başvuru ve İnceleme Komisyonuna, </a:t>
            </a:r>
          </a:p>
          <a:p>
            <a:pPr marL="0" indent="0" algn="just">
              <a:lnSpc>
                <a:spcPct val="150000"/>
              </a:lnSpc>
              <a:spcBef>
                <a:spcPts val="0"/>
              </a:spcBef>
              <a:buFont typeface="Wingdings" pitchFamily="2" charset="2"/>
              <a:buChar char="ü"/>
            </a:pPr>
            <a:r>
              <a:rPr lang="tr-TR" sz="1800" b="1" dirty="0">
                <a:solidFill>
                  <a:srgbClr val="000000"/>
                </a:solidFill>
                <a:latin typeface="Candara" pitchFamily="34" charset="0"/>
                <a:cs typeface="Calibri"/>
              </a:rPr>
              <a:t>Üniversitemiz </a:t>
            </a:r>
            <a:r>
              <a:rPr lang="tr-TR" sz="1800" b="1" dirty="0">
                <a:solidFill>
                  <a:srgbClr val="FF0000"/>
                </a:solidFill>
                <a:latin typeface="Candara" pitchFamily="34" charset="0"/>
                <a:cs typeface="Calibri"/>
                <a:hlinkClick r:id="rId2"/>
              </a:rPr>
              <a:t>Akademik Teşvik Başvuru Sistemine</a:t>
            </a:r>
            <a:r>
              <a:rPr lang="tr-TR" sz="1800" b="1" dirty="0">
                <a:solidFill>
                  <a:srgbClr val="FF0000"/>
                </a:solidFill>
                <a:latin typeface="Candara" pitchFamily="34" charset="0"/>
                <a:cs typeface="Calibri"/>
              </a:rPr>
              <a:t> </a:t>
            </a:r>
            <a:r>
              <a:rPr lang="tr-TR" sz="1800" b="1" dirty="0">
                <a:solidFill>
                  <a:srgbClr val="000000"/>
                </a:solidFill>
                <a:latin typeface="Candara" pitchFamily="34" charset="0"/>
                <a:cs typeface="Calibri"/>
              </a:rPr>
              <a:t>giriş yaparak beyan edilen akademik faaliyetlere örnek/ </a:t>
            </a:r>
            <a:r>
              <a:rPr lang="tr-TR" sz="1800" b="1" u="sng" dirty="0">
                <a:solidFill>
                  <a:srgbClr val="000000"/>
                </a:solidFill>
                <a:latin typeface="Candara" pitchFamily="34" charset="0"/>
                <a:cs typeface="Calibri"/>
              </a:rPr>
              <a:t>kanıt</a:t>
            </a:r>
            <a:r>
              <a:rPr lang="tr-TR" sz="1800" b="1" dirty="0">
                <a:solidFill>
                  <a:srgbClr val="000000"/>
                </a:solidFill>
                <a:latin typeface="Candara" pitchFamily="34" charset="0"/>
                <a:cs typeface="Calibri"/>
              </a:rPr>
              <a:t> niteliğindeki </a:t>
            </a:r>
            <a:r>
              <a:rPr lang="tr-TR" sz="1800" b="1" u="sng" dirty="0">
                <a:solidFill>
                  <a:srgbClr val="000000"/>
                </a:solidFill>
                <a:latin typeface="Candara" pitchFamily="34" charset="0"/>
                <a:cs typeface="Calibri"/>
              </a:rPr>
              <a:t>belgelerle</a:t>
            </a:r>
            <a:r>
              <a:rPr lang="tr-TR" sz="1800" b="1" dirty="0">
                <a:solidFill>
                  <a:srgbClr val="000000"/>
                </a:solidFill>
                <a:latin typeface="Candara" pitchFamily="34" charset="0"/>
                <a:cs typeface="Calibri"/>
              </a:rPr>
              <a:t> birlikte başvuruda bulunmak,</a:t>
            </a:r>
          </a:p>
          <a:p>
            <a:pPr marL="0" indent="0" algn="just">
              <a:lnSpc>
                <a:spcPct val="150000"/>
              </a:lnSpc>
              <a:spcBef>
                <a:spcPts val="0"/>
              </a:spcBef>
              <a:buFont typeface="Wingdings" pitchFamily="2" charset="2"/>
              <a:buChar char="ü"/>
            </a:pPr>
            <a:r>
              <a:rPr lang="tr-TR" sz="1800" b="1" dirty="0">
                <a:solidFill>
                  <a:srgbClr val="000000"/>
                </a:solidFill>
                <a:latin typeface="Candara" pitchFamily="34" charset="0"/>
                <a:cs typeface="Calibri"/>
              </a:rPr>
              <a:t>Birim Akademik Teşvik Başvuru ve İnceleme Komisyonunun </a:t>
            </a:r>
            <a:r>
              <a:rPr lang="tr-TR" sz="1800" b="1" u="sng" dirty="0">
                <a:solidFill>
                  <a:srgbClr val="000000"/>
                </a:solidFill>
                <a:latin typeface="Candara" pitchFamily="34" charset="0"/>
                <a:cs typeface="Calibri"/>
              </a:rPr>
              <a:t>ek bilgi, belge </a:t>
            </a:r>
            <a:r>
              <a:rPr lang="tr-TR" sz="1800" b="1" dirty="0">
                <a:solidFill>
                  <a:srgbClr val="000000"/>
                </a:solidFill>
                <a:latin typeface="Candara" pitchFamily="34" charset="0"/>
                <a:cs typeface="Calibri"/>
              </a:rPr>
              <a:t>veya </a:t>
            </a:r>
            <a:r>
              <a:rPr lang="tr-TR" sz="1800" b="1" u="sng" dirty="0">
                <a:solidFill>
                  <a:srgbClr val="000000"/>
                </a:solidFill>
                <a:latin typeface="Candara" pitchFamily="34" charset="0"/>
                <a:cs typeface="Calibri"/>
              </a:rPr>
              <a:t>açıklama</a:t>
            </a:r>
            <a:r>
              <a:rPr lang="tr-TR" sz="1800" b="1" dirty="0">
                <a:solidFill>
                  <a:srgbClr val="000000"/>
                </a:solidFill>
                <a:latin typeface="Candara" pitchFamily="34" charset="0"/>
                <a:cs typeface="Calibri"/>
              </a:rPr>
              <a:t> talebini yerine getirmek,</a:t>
            </a:r>
          </a:p>
          <a:p>
            <a:pPr marL="0" indent="0" algn="just">
              <a:lnSpc>
                <a:spcPct val="150000"/>
              </a:lnSpc>
              <a:spcBef>
                <a:spcPts val="0"/>
              </a:spcBef>
              <a:buFont typeface="Wingdings" pitchFamily="2" charset="2"/>
              <a:buChar char="ü"/>
            </a:pPr>
            <a:r>
              <a:rPr lang="tr-TR" sz="1800" b="1" dirty="0">
                <a:solidFill>
                  <a:srgbClr val="000000"/>
                </a:solidFill>
                <a:latin typeface="Candara" pitchFamily="34" charset="0"/>
                <a:cs typeface="Calibri"/>
              </a:rPr>
              <a:t>Başvuru sonuçlarının ilanını takiben ilan edilen takvime göre –varsa- itirazını </a:t>
            </a:r>
            <a:r>
              <a:rPr lang="tr-TR" sz="1800" b="1" u="sng" dirty="0">
                <a:solidFill>
                  <a:srgbClr val="000000"/>
                </a:solidFill>
                <a:latin typeface="Candara" pitchFamily="34" charset="0"/>
                <a:cs typeface="Calibri"/>
              </a:rPr>
              <a:t>yazılı</a:t>
            </a:r>
            <a:r>
              <a:rPr lang="tr-TR" sz="1800" b="1" dirty="0">
                <a:solidFill>
                  <a:srgbClr val="000000"/>
                </a:solidFill>
                <a:latin typeface="Candara" pitchFamily="34" charset="0"/>
                <a:cs typeface="Calibri"/>
              </a:rPr>
              <a:t> bir şekilde Akademik Teşvik Düzenleme, Denetleme ve İtiraz Komisyonu Başkanlığına iletmek.</a:t>
            </a:r>
          </a:p>
          <a:p>
            <a:pPr marL="0" indent="0" algn="just">
              <a:lnSpc>
                <a:spcPct val="150000"/>
              </a:lnSpc>
              <a:spcBef>
                <a:spcPts val="0"/>
              </a:spcBef>
              <a:buNone/>
            </a:pPr>
            <a:r>
              <a:rPr lang="tr-TR" sz="1800" b="1" dirty="0">
                <a:solidFill>
                  <a:srgbClr val="000000"/>
                </a:solidFill>
                <a:latin typeface="Candara" pitchFamily="34" charset="0"/>
                <a:cs typeface="Calibri"/>
              </a:rPr>
              <a:t>	</a:t>
            </a:r>
          </a:p>
        </p:txBody>
      </p:sp>
      <p:sp>
        <p:nvSpPr>
          <p:cNvPr id="4" name="Content Placeholder 2"/>
          <p:cNvSpPr txBox="1">
            <a:spLocks/>
          </p:cNvSpPr>
          <p:nvPr/>
        </p:nvSpPr>
        <p:spPr>
          <a:xfrm>
            <a:off x="1003300" y="399481"/>
            <a:ext cx="7416800" cy="1035050"/>
          </a:xfrm>
          <a:prstGeom prst="rect">
            <a:avLst/>
          </a:prstGeom>
        </p:spPr>
        <p:txBody>
          <a:bodyPr vert="horz" lIns="91440" tIns="45720" rIns="91440" bIns="45720" rtlCol="0">
            <a:noAutofit/>
          </a:bodyPr>
          <a:lstStyle/>
          <a:p>
            <a:pPr lvl="0" algn="just">
              <a:lnSpc>
                <a:spcPct val="150000"/>
              </a:lnSpc>
              <a:buClr>
                <a:schemeClr val="tx1">
                  <a:lumMod val="75000"/>
                  <a:lumOff val="25000"/>
                </a:schemeClr>
              </a:buClr>
              <a:defRPr/>
            </a:pPr>
            <a:r>
              <a:rPr lang="tr-TR" sz="2200" b="1" dirty="0">
                <a:solidFill>
                  <a:srgbClr val="C00000"/>
                </a:solidFill>
                <a:latin typeface="Candara" pitchFamily="34" charset="0"/>
                <a:cs typeface="Calibri"/>
              </a:rPr>
              <a:t>Akademik Teşvik Başvuru Sürecinde Yükümlülükler: </a:t>
            </a:r>
          </a:p>
          <a:p>
            <a:pPr lvl="0" algn="just">
              <a:lnSpc>
                <a:spcPct val="150000"/>
              </a:lnSpc>
              <a:buClr>
                <a:schemeClr val="tx1">
                  <a:lumMod val="75000"/>
                  <a:lumOff val="25000"/>
                </a:schemeClr>
              </a:buClr>
              <a:defRPr/>
            </a:pPr>
            <a:r>
              <a:rPr lang="tr-TR" sz="2200" b="1" dirty="0">
                <a:solidFill>
                  <a:srgbClr val="C00000"/>
                </a:solidFill>
                <a:latin typeface="Candara" pitchFamily="34" charset="0"/>
                <a:cs typeface="Calibri"/>
              </a:rPr>
              <a:t>(Öğretim Elemanları) </a:t>
            </a:r>
            <a:endParaRPr kumimoji="0" lang="tr-TR" sz="2200" b="0" strike="noStrike" kern="1200" cap="none" spc="0" normalizeH="0" baseline="0" noProof="0" dirty="0">
              <a:ln>
                <a:noFill/>
              </a:ln>
              <a:solidFill>
                <a:srgbClr val="C00000"/>
              </a:solidFill>
              <a:effectLst/>
              <a:uLnTx/>
              <a:uFillTx/>
              <a:latin typeface="Candara" pitchFamily="34" charset="0"/>
              <a:cs typeface="Calibri"/>
            </a:endParaRPr>
          </a:p>
        </p:txBody>
      </p:sp>
    </p:spTree>
    <p:extLst>
      <p:ext uri="{BB962C8B-B14F-4D97-AF65-F5344CB8AC3E}">
        <p14:creationId xmlns:p14="http://schemas.microsoft.com/office/powerpoint/2010/main" val="59693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546" y="1625600"/>
            <a:ext cx="8202305" cy="4439921"/>
          </a:xfrm>
        </p:spPr>
        <p:txBody>
          <a:bodyPr>
            <a:noAutofit/>
          </a:bodyPr>
          <a:lstStyle/>
          <a:p>
            <a:pPr marL="0" indent="0" algn="just">
              <a:lnSpc>
                <a:spcPct val="150000"/>
              </a:lnSpc>
              <a:spcBef>
                <a:spcPts val="0"/>
              </a:spcBef>
              <a:buNone/>
            </a:pPr>
            <a:r>
              <a:rPr lang="tr-TR" sz="1800" b="1" u="sng" dirty="0">
                <a:solidFill>
                  <a:srgbClr val="000000"/>
                </a:solidFill>
                <a:latin typeface="Candara" pitchFamily="34" charset="0"/>
                <a:cs typeface="Calibri"/>
              </a:rPr>
              <a:t>19 - 25 Ocak 2026 TARİHLERİ ARASINDA, </a:t>
            </a:r>
          </a:p>
          <a:p>
            <a:pPr marL="0" indent="0" algn="just">
              <a:lnSpc>
                <a:spcPct val="150000"/>
              </a:lnSpc>
              <a:spcBef>
                <a:spcPts val="0"/>
              </a:spcBef>
              <a:buFont typeface="Wingdings" pitchFamily="2" charset="2"/>
              <a:buChar char="ü"/>
            </a:pPr>
            <a:r>
              <a:rPr lang="tr-TR" sz="1800" b="1" dirty="0">
                <a:solidFill>
                  <a:srgbClr val="000000"/>
                </a:solidFill>
                <a:latin typeface="Candara" pitchFamily="34" charset="0"/>
                <a:cs typeface="Calibri"/>
              </a:rPr>
              <a:t>Başvuru dosyalarını incelemek,</a:t>
            </a:r>
          </a:p>
          <a:p>
            <a:pPr marL="0" indent="0" algn="just">
              <a:lnSpc>
                <a:spcPct val="150000"/>
              </a:lnSpc>
              <a:spcBef>
                <a:spcPts val="0"/>
              </a:spcBef>
              <a:buNone/>
            </a:pPr>
            <a:endParaRPr lang="tr-TR" sz="1800" b="1" dirty="0">
              <a:solidFill>
                <a:srgbClr val="000000"/>
              </a:solidFill>
              <a:latin typeface="Candara" pitchFamily="34" charset="0"/>
              <a:cs typeface="Calibri"/>
            </a:endParaRPr>
          </a:p>
          <a:p>
            <a:pPr marL="0" indent="0" algn="just">
              <a:lnSpc>
                <a:spcPct val="150000"/>
              </a:lnSpc>
              <a:spcBef>
                <a:spcPts val="0"/>
              </a:spcBef>
              <a:buFont typeface="Wingdings" pitchFamily="2" charset="2"/>
              <a:buChar char="ü"/>
            </a:pPr>
            <a:r>
              <a:rPr lang="tr-TR" sz="1800" b="1" dirty="0">
                <a:solidFill>
                  <a:srgbClr val="000000"/>
                </a:solidFill>
                <a:latin typeface="Candara" pitchFamily="34" charset="0"/>
                <a:cs typeface="Calibri"/>
              </a:rPr>
              <a:t>Gerekli görülmesi halinde ek bilgi, belge veya açıklama talebinde bulunmak,</a:t>
            </a:r>
          </a:p>
          <a:p>
            <a:pPr marL="0" indent="0" algn="just">
              <a:lnSpc>
                <a:spcPct val="150000"/>
              </a:lnSpc>
              <a:spcBef>
                <a:spcPts val="0"/>
              </a:spcBef>
              <a:buNone/>
            </a:pPr>
            <a:endParaRPr lang="tr-TR" sz="1800" b="1" dirty="0">
              <a:solidFill>
                <a:srgbClr val="000000"/>
              </a:solidFill>
              <a:latin typeface="Candara" pitchFamily="34" charset="0"/>
              <a:cs typeface="Calibri"/>
            </a:endParaRPr>
          </a:p>
          <a:p>
            <a:pPr marL="0" indent="0" algn="just">
              <a:lnSpc>
                <a:spcPct val="150000"/>
              </a:lnSpc>
              <a:spcBef>
                <a:spcPts val="0"/>
              </a:spcBef>
              <a:buFont typeface="Wingdings" pitchFamily="2" charset="2"/>
              <a:buChar char="ü"/>
            </a:pPr>
            <a:r>
              <a:rPr lang="tr-TR" sz="1800" b="1" dirty="0">
                <a:solidFill>
                  <a:srgbClr val="000000"/>
                </a:solidFill>
                <a:latin typeface="Candara" pitchFamily="34" charset="0"/>
                <a:cs typeface="Calibri"/>
              </a:rPr>
              <a:t>Başvuru bilgi ve belgelerini çevrimiçi ortamda değerlendirerek, Akademik Teşvik Düzenleme, Denetleme ve İtiraz Komisyonuna devretmek.</a:t>
            </a:r>
          </a:p>
          <a:p>
            <a:pPr marL="0" indent="0" algn="just">
              <a:lnSpc>
                <a:spcPct val="150000"/>
              </a:lnSpc>
              <a:spcBef>
                <a:spcPts val="0"/>
              </a:spcBef>
              <a:buNone/>
            </a:pPr>
            <a:r>
              <a:rPr lang="tr-TR" sz="1800" b="1" dirty="0">
                <a:solidFill>
                  <a:srgbClr val="000000"/>
                </a:solidFill>
                <a:latin typeface="Candara" pitchFamily="34" charset="0"/>
                <a:cs typeface="Calibri"/>
              </a:rPr>
              <a:t>	</a:t>
            </a:r>
          </a:p>
        </p:txBody>
      </p:sp>
      <p:sp>
        <p:nvSpPr>
          <p:cNvPr id="4" name="Content Placeholder 2"/>
          <p:cNvSpPr txBox="1">
            <a:spLocks/>
          </p:cNvSpPr>
          <p:nvPr/>
        </p:nvSpPr>
        <p:spPr>
          <a:xfrm>
            <a:off x="1003300" y="385834"/>
            <a:ext cx="7416800" cy="1035050"/>
          </a:xfrm>
          <a:prstGeom prst="rect">
            <a:avLst/>
          </a:prstGeom>
        </p:spPr>
        <p:txBody>
          <a:bodyPr vert="horz" lIns="91440" tIns="45720" rIns="91440" bIns="45720" rtlCol="0">
            <a:noAutofit/>
          </a:bodyPr>
          <a:lstStyle/>
          <a:p>
            <a:pPr lvl="0" algn="just">
              <a:lnSpc>
                <a:spcPct val="150000"/>
              </a:lnSpc>
              <a:buClr>
                <a:schemeClr val="tx1">
                  <a:lumMod val="75000"/>
                  <a:lumOff val="25000"/>
                </a:schemeClr>
              </a:buClr>
              <a:defRPr/>
            </a:pPr>
            <a:r>
              <a:rPr lang="tr-TR" sz="2200" b="1" dirty="0">
                <a:solidFill>
                  <a:srgbClr val="C00000"/>
                </a:solidFill>
                <a:latin typeface="Candara" pitchFamily="34" charset="0"/>
                <a:cs typeface="Calibri"/>
              </a:rPr>
              <a:t>Akademik Teşvik Başvuru Sürecinde Yükümlülükler: </a:t>
            </a:r>
          </a:p>
          <a:p>
            <a:pPr lvl="0" algn="just">
              <a:lnSpc>
                <a:spcPct val="150000"/>
              </a:lnSpc>
              <a:buClr>
                <a:schemeClr val="tx1">
                  <a:lumMod val="75000"/>
                  <a:lumOff val="25000"/>
                </a:schemeClr>
              </a:buClr>
              <a:defRPr/>
            </a:pPr>
            <a:r>
              <a:rPr lang="tr-TR" sz="2200" b="1" dirty="0">
                <a:solidFill>
                  <a:srgbClr val="C00000"/>
                </a:solidFill>
                <a:latin typeface="Candara" pitchFamily="34" charset="0"/>
                <a:cs typeface="Calibri"/>
              </a:rPr>
              <a:t>(Birim Akademik Teşvik Başvuru ve İnceleme Komisyonu)</a:t>
            </a:r>
            <a:endParaRPr kumimoji="0" lang="tr-TR" sz="2200" b="0" strike="noStrike" kern="1200" cap="none" spc="0" normalizeH="0" baseline="0" noProof="0" dirty="0">
              <a:ln>
                <a:noFill/>
              </a:ln>
              <a:solidFill>
                <a:srgbClr val="C00000"/>
              </a:solidFill>
              <a:effectLst/>
              <a:uLnTx/>
              <a:uFillTx/>
              <a:latin typeface="Candara" pitchFamily="34" charset="0"/>
              <a:cs typeface="Calibri"/>
            </a:endParaRPr>
          </a:p>
        </p:txBody>
      </p:sp>
    </p:spTree>
    <p:extLst>
      <p:ext uri="{BB962C8B-B14F-4D97-AF65-F5344CB8AC3E}">
        <p14:creationId xmlns:p14="http://schemas.microsoft.com/office/powerpoint/2010/main" val="1216373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842" y="1748430"/>
            <a:ext cx="8065258" cy="4439921"/>
          </a:xfrm>
        </p:spPr>
        <p:txBody>
          <a:bodyPr>
            <a:noAutofit/>
          </a:bodyPr>
          <a:lstStyle/>
          <a:p>
            <a:pPr marL="0" indent="0" algn="just">
              <a:lnSpc>
                <a:spcPct val="150000"/>
              </a:lnSpc>
              <a:spcBef>
                <a:spcPts val="0"/>
              </a:spcBef>
              <a:buFont typeface="Wingdings" pitchFamily="2" charset="2"/>
              <a:buChar char="ü"/>
            </a:pPr>
            <a:r>
              <a:rPr lang="tr-TR" sz="1800" b="1" u="sng" dirty="0">
                <a:solidFill>
                  <a:srgbClr val="000000"/>
                </a:solidFill>
                <a:latin typeface="Candara" pitchFamily="34" charset="0"/>
                <a:cs typeface="Calibri"/>
              </a:rPr>
              <a:t>26 - 31 Ocak 2026 TARİHLERİ ARASINDA</a:t>
            </a:r>
          </a:p>
          <a:p>
            <a:pPr marL="0" indent="0" algn="just">
              <a:lnSpc>
                <a:spcPct val="150000"/>
              </a:lnSpc>
              <a:spcBef>
                <a:spcPts val="0"/>
              </a:spcBef>
              <a:buFont typeface="Wingdings" pitchFamily="2" charset="2"/>
              <a:buChar char="ü"/>
            </a:pPr>
            <a:r>
              <a:rPr lang="tr-TR" sz="1800" b="1" dirty="0">
                <a:solidFill>
                  <a:srgbClr val="000000"/>
                </a:solidFill>
                <a:latin typeface="Candara" pitchFamily="34" charset="0"/>
                <a:cs typeface="Calibri"/>
              </a:rPr>
              <a:t>Birim komisyonlarınca değerlendirilen başvuruları incelemek, </a:t>
            </a:r>
          </a:p>
          <a:p>
            <a:pPr marL="0" indent="0" algn="just">
              <a:lnSpc>
                <a:spcPct val="150000"/>
              </a:lnSpc>
              <a:spcBef>
                <a:spcPts val="0"/>
              </a:spcBef>
              <a:buFont typeface="Wingdings" pitchFamily="2" charset="2"/>
              <a:buChar char="ü"/>
            </a:pPr>
            <a:r>
              <a:rPr lang="tr-TR" sz="1800" b="1" dirty="0">
                <a:solidFill>
                  <a:srgbClr val="000000"/>
                </a:solidFill>
                <a:latin typeface="Candara" pitchFamily="34" charset="0"/>
                <a:cs typeface="Calibri"/>
              </a:rPr>
              <a:t>Gerekli görülen durumlarda ek bilgi, belge veya açıklama talebinde bulunmak,</a:t>
            </a:r>
          </a:p>
          <a:p>
            <a:pPr marL="0" indent="0" algn="just">
              <a:lnSpc>
                <a:spcPct val="150000"/>
              </a:lnSpc>
              <a:spcBef>
                <a:spcPts val="0"/>
              </a:spcBef>
              <a:buFont typeface="Wingdings" pitchFamily="2" charset="2"/>
              <a:buChar char="ü"/>
            </a:pPr>
            <a:r>
              <a:rPr lang="tr-TR" sz="1800" b="1" dirty="0">
                <a:solidFill>
                  <a:srgbClr val="000000"/>
                </a:solidFill>
                <a:latin typeface="Candara" pitchFamily="34" charset="0"/>
                <a:cs typeface="Calibri"/>
              </a:rPr>
              <a:t>Başvurulara ilişkin </a:t>
            </a:r>
            <a:r>
              <a:rPr lang="tr-TR" sz="1800" b="1" u="sng" dirty="0">
                <a:solidFill>
                  <a:srgbClr val="000000"/>
                </a:solidFill>
                <a:latin typeface="Candara" pitchFamily="34" charset="0"/>
                <a:cs typeface="Calibri"/>
              </a:rPr>
              <a:t>değerlendirmeleri yaparak sonuçlandırmak.</a:t>
            </a:r>
            <a:endParaRPr lang="tr-TR" sz="1800" b="1" dirty="0">
              <a:solidFill>
                <a:srgbClr val="000000"/>
              </a:solidFill>
              <a:latin typeface="Candara" pitchFamily="34" charset="0"/>
              <a:cs typeface="Calibri"/>
            </a:endParaRPr>
          </a:p>
          <a:p>
            <a:pPr marL="0" indent="0" algn="just">
              <a:lnSpc>
                <a:spcPct val="150000"/>
              </a:lnSpc>
              <a:spcBef>
                <a:spcPts val="0"/>
              </a:spcBef>
              <a:buFont typeface="Wingdings" pitchFamily="2" charset="2"/>
              <a:buChar char="ü"/>
            </a:pPr>
            <a:r>
              <a:rPr lang="tr-TR" sz="1800" b="1" dirty="0">
                <a:solidFill>
                  <a:srgbClr val="000000"/>
                </a:solidFill>
                <a:latin typeface="Candara" pitchFamily="34" charset="0"/>
                <a:cs typeface="Calibri"/>
              </a:rPr>
              <a:t>Başvurularla ilgili nihai kararlar ile başvuru sonuçlarını kişisel verilerin güvenliği sağlanarak elektronik ortamda yayınlamak,</a:t>
            </a:r>
          </a:p>
          <a:p>
            <a:pPr marL="0" indent="0" algn="just">
              <a:lnSpc>
                <a:spcPct val="150000"/>
              </a:lnSpc>
              <a:spcBef>
                <a:spcPts val="0"/>
              </a:spcBef>
              <a:buFont typeface="Wingdings" pitchFamily="2" charset="2"/>
              <a:buChar char="ü"/>
            </a:pPr>
            <a:r>
              <a:rPr lang="tr-TR" sz="1800" b="1" dirty="0">
                <a:solidFill>
                  <a:srgbClr val="000000"/>
                </a:solidFill>
                <a:latin typeface="Candara" pitchFamily="34" charset="0"/>
                <a:cs typeface="Calibri"/>
              </a:rPr>
              <a:t>02 - 03 Şubat 2026 tarihleri arasında başvuru sahipleri tarafından yapılan yazılı itirazları, itiraz süresinin bitişini takip eden </a:t>
            </a:r>
            <a:r>
              <a:rPr lang="tr-TR" sz="1800" b="1" u="sng" dirty="0">
                <a:solidFill>
                  <a:srgbClr val="000000"/>
                </a:solidFill>
                <a:latin typeface="Candara" pitchFamily="34" charset="0"/>
                <a:cs typeface="Calibri"/>
              </a:rPr>
              <a:t>2 iş günü </a:t>
            </a:r>
            <a:r>
              <a:rPr lang="tr-TR" sz="1800" b="1" dirty="0">
                <a:solidFill>
                  <a:srgbClr val="000000"/>
                </a:solidFill>
                <a:latin typeface="Candara" pitchFamily="34" charset="0"/>
                <a:cs typeface="Calibri"/>
              </a:rPr>
              <a:t>içerisinde değerlendirerek karara bağlamak.</a:t>
            </a:r>
          </a:p>
          <a:p>
            <a:pPr marL="0" indent="0" algn="just">
              <a:lnSpc>
                <a:spcPct val="150000"/>
              </a:lnSpc>
              <a:spcBef>
                <a:spcPts val="0"/>
              </a:spcBef>
              <a:buNone/>
            </a:pPr>
            <a:r>
              <a:rPr lang="tr-TR" sz="1800" b="1" dirty="0">
                <a:solidFill>
                  <a:srgbClr val="000000"/>
                </a:solidFill>
                <a:latin typeface="Candara" pitchFamily="34" charset="0"/>
                <a:cs typeface="Calibri"/>
              </a:rPr>
              <a:t>	</a:t>
            </a:r>
          </a:p>
          <a:p>
            <a:pPr marL="0" indent="0" algn="just">
              <a:lnSpc>
                <a:spcPct val="150000"/>
              </a:lnSpc>
              <a:spcBef>
                <a:spcPts val="0"/>
              </a:spcBef>
              <a:buNone/>
            </a:pPr>
            <a:r>
              <a:rPr lang="tr-TR" sz="1800" b="1" dirty="0">
                <a:solidFill>
                  <a:srgbClr val="000000"/>
                </a:solidFill>
                <a:latin typeface="Candara" pitchFamily="34" charset="0"/>
                <a:cs typeface="Calibri"/>
              </a:rPr>
              <a:t>	</a:t>
            </a:r>
          </a:p>
        </p:txBody>
      </p:sp>
      <p:sp>
        <p:nvSpPr>
          <p:cNvPr id="4" name="Content Placeholder 2"/>
          <p:cNvSpPr txBox="1">
            <a:spLocks/>
          </p:cNvSpPr>
          <p:nvPr/>
        </p:nvSpPr>
        <p:spPr>
          <a:xfrm>
            <a:off x="354842" y="276652"/>
            <a:ext cx="8201735" cy="1035050"/>
          </a:xfrm>
          <a:prstGeom prst="rect">
            <a:avLst/>
          </a:prstGeom>
        </p:spPr>
        <p:txBody>
          <a:bodyPr vert="horz" lIns="91440" tIns="45720" rIns="91440" bIns="45720" rtlCol="0">
            <a:noAutofit/>
          </a:bodyPr>
          <a:lstStyle/>
          <a:p>
            <a:pPr lvl="0" algn="just">
              <a:lnSpc>
                <a:spcPct val="150000"/>
              </a:lnSpc>
              <a:buClr>
                <a:schemeClr val="tx1">
                  <a:lumMod val="75000"/>
                  <a:lumOff val="25000"/>
                </a:schemeClr>
              </a:buClr>
              <a:defRPr/>
            </a:pPr>
            <a:r>
              <a:rPr lang="tr-TR" sz="2200" b="1" dirty="0">
                <a:solidFill>
                  <a:srgbClr val="C00000"/>
                </a:solidFill>
                <a:latin typeface="Candara" pitchFamily="34" charset="0"/>
                <a:cs typeface="Calibri"/>
              </a:rPr>
              <a:t>Akademik Teşvik Başvuru Sürecinde Yükümlülükler: </a:t>
            </a:r>
          </a:p>
          <a:p>
            <a:pPr algn="just">
              <a:lnSpc>
                <a:spcPct val="150000"/>
              </a:lnSpc>
              <a:buClr>
                <a:schemeClr val="tx1">
                  <a:lumMod val="75000"/>
                  <a:lumOff val="25000"/>
                </a:schemeClr>
              </a:buClr>
              <a:defRPr/>
            </a:pPr>
            <a:r>
              <a:rPr lang="tr-TR" sz="2200" b="1" dirty="0">
                <a:solidFill>
                  <a:srgbClr val="C00000"/>
                </a:solidFill>
                <a:latin typeface="Candara" pitchFamily="34" charset="0"/>
                <a:cs typeface="Calibri"/>
              </a:rPr>
              <a:t>(Akademik Teşvik Düzenleme, Denetleme ve İtiraz Komisyonu)</a:t>
            </a:r>
            <a:endParaRPr kumimoji="0" lang="tr-TR" sz="2200" b="0" strike="noStrike" kern="1200" cap="none" spc="0" normalizeH="0" baseline="0" noProof="0" dirty="0">
              <a:ln>
                <a:noFill/>
              </a:ln>
              <a:solidFill>
                <a:srgbClr val="C00000"/>
              </a:solidFill>
              <a:effectLst/>
              <a:uLnTx/>
              <a:uFillTx/>
              <a:latin typeface="Candara" pitchFamily="34" charset="0"/>
              <a:cs typeface="Calibri"/>
            </a:endParaRPr>
          </a:p>
        </p:txBody>
      </p:sp>
    </p:spTree>
    <p:extLst>
      <p:ext uri="{BB962C8B-B14F-4D97-AF65-F5344CB8AC3E}">
        <p14:creationId xmlns:p14="http://schemas.microsoft.com/office/powerpoint/2010/main" val="552018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61267" y="2116016"/>
            <a:ext cx="7553325" cy="1658815"/>
          </a:xfrm>
          <a:prstGeom prst="rect">
            <a:avLst/>
          </a:prstGeom>
        </p:spPr>
        <p:txBody>
          <a:bodyPr vert="horz" lIns="91440" tIns="45720" rIns="91440" bIns="45720" rtlCol="0">
            <a:noAutofit/>
          </a:bodyPr>
          <a:lstStyle/>
          <a:p>
            <a:pPr algn="ctr">
              <a:lnSpc>
                <a:spcPct val="150000"/>
              </a:lnSpc>
              <a:buClr>
                <a:schemeClr val="tx1">
                  <a:lumMod val="75000"/>
                  <a:lumOff val="25000"/>
                </a:schemeClr>
              </a:buClr>
              <a:defRPr/>
            </a:pPr>
            <a:endParaRPr lang="tr-TR" sz="2000" b="1" dirty="0">
              <a:latin typeface="Candara" pitchFamily="34" charset="0"/>
              <a:cs typeface="Calibri"/>
            </a:endParaRPr>
          </a:p>
          <a:p>
            <a:pPr algn="ctr">
              <a:lnSpc>
                <a:spcPct val="150000"/>
              </a:lnSpc>
              <a:buClr>
                <a:schemeClr val="tx1">
                  <a:lumMod val="75000"/>
                  <a:lumOff val="25000"/>
                </a:schemeClr>
              </a:buClr>
              <a:defRPr/>
            </a:pPr>
            <a:r>
              <a:rPr lang="tr-TR" sz="3000" b="1" dirty="0">
                <a:solidFill>
                  <a:srgbClr val="C00000"/>
                </a:solidFill>
                <a:latin typeface="Candara" pitchFamily="34" charset="0"/>
                <a:cs typeface="Calibri"/>
              </a:rPr>
              <a:t>AKADEMİK TEŞVİK PUAN</a:t>
            </a:r>
          </a:p>
          <a:p>
            <a:pPr algn="ctr">
              <a:lnSpc>
                <a:spcPct val="150000"/>
              </a:lnSpc>
              <a:buClr>
                <a:schemeClr val="tx1">
                  <a:lumMod val="75000"/>
                  <a:lumOff val="25000"/>
                </a:schemeClr>
              </a:buClr>
              <a:defRPr/>
            </a:pPr>
            <a:r>
              <a:rPr lang="tr-TR" sz="3000" b="1" dirty="0">
                <a:solidFill>
                  <a:srgbClr val="C00000"/>
                </a:solidFill>
                <a:latin typeface="Candara" pitchFamily="34" charset="0"/>
                <a:cs typeface="Calibri"/>
              </a:rPr>
              <a:t>HESAPLAMA</a:t>
            </a:r>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ital">
  <a:themeElements>
    <a:clrScheme name="Güven">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apital">
      <a:majorFont>
        <a:latin typeface="Calisto MT"/>
        <a:ea typeface=""/>
        <a:cs typeface=""/>
        <a:font script="Jpan" typeface="ＭＳ 明朝"/>
      </a:majorFont>
      <a:minorFont>
        <a:latin typeface="Calisto MT"/>
        <a:ea typeface=""/>
        <a:cs typeface=""/>
        <a:font script="Jpan" typeface="ＭＳ 明朝"/>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Capital.thmx</Template>
  <TotalTime>10024</TotalTime>
  <Words>2353</Words>
  <Application>Microsoft Office PowerPoint</Application>
  <PresentationFormat>Ekran Gösterisi (4:3)</PresentationFormat>
  <Paragraphs>255</Paragraphs>
  <Slides>49</Slides>
  <Notes>12</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49</vt:i4>
      </vt:variant>
    </vt:vector>
  </HeadingPairs>
  <TitlesOfParts>
    <vt:vector size="56" baseType="lpstr">
      <vt:lpstr>Arial</vt:lpstr>
      <vt:lpstr>Brush Script MT</vt:lpstr>
      <vt:lpstr>Calibri</vt:lpstr>
      <vt:lpstr>Calisto MT</vt:lpstr>
      <vt:lpstr>Candara</vt:lpstr>
      <vt:lpstr>Wingdings</vt:lpstr>
      <vt:lpstr>Capital</vt:lpstr>
      <vt:lpstr>PowerPoint Sunusu</vt:lpstr>
      <vt:lpstr>Sunum Planı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MacBook</dc:creator>
  <cp:lastModifiedBy>cumali ozturk</cp:lastModifiedBy>
  <cp:revision>1003</cp:revision>
  <dcterms:created xsi:type="dcterms:W3CDTF">2015-02-28T07:54:49Z</dcterms:created>
  <dcterms:modified xsi:type="dcterms:W3CDTF">2026-01-07T23:01:35Z</dcterms:modified>
</cp:coreProperties>
</file>